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49" r:id="rId1"/>
  </p:sldMasterIdLst>
  <p:notesMasterIdLst>
    <p:notesMasterId r:id="rId40"/>
  </p:notesMasterIdLst>
  <p:handoutMasterIdLst>
    <p:handoutMasterId r:id="rId41"/>
  </p:handoutMasterIdLst>
  <p:sldIdLst>
    <p:sldId id="459" r:id="rId2"/>
    <p:sldId id="557" r:id="rId3"/>
    <p:sldId id="558" r:id="rId4"/>
    <p:sldId id="559" r:id="rId5"/>
    <p:sldId id="258" r:id="rId6"/>
    <p:sldId id="473" r:id="rId7"/>
    <p:sldId id="515" r:id="rId8"/>
    <p:sldId id="530" r:id="rId9"/>
    <p:sldId id="531" r:id="rId10"/>
    <p:sldId id="556" r:id="rId11"/>
    <p:sldId id="516" r:id="rId12"/>
    <p:sldId id="532" r:id="rId13"/>
    <p:sldId id="533" r:id="rId14"/>
    <p:sldId id="535" r:id="rId15"/>
    <p:sldId id="534" r:id="rId16"/>
    <p:sldId id="536" r:id="rId17"/>
    <p:sldId id="537" r:id="rId18"/>
    <p:sldId id="539" r:id="rId19"/>
    <p:sldId id="538" r:id="rId20"/>
    <p:sldId id="540" r:id="rId21"/>
    <p:sldId id="541" r:id="rId22"/>
    <p:sldId id="542" r:id="rId23"/>
    <p:sldId id="543" r:id="rId24"/>
    <p:sldId id="544" r:id="rId25"/>
    <p:sldId id="545" r:id="rId26"/>
    <p:sldId id="546" r:id="rId27"/>
    <p:sldId id="547" r:id="rId28"/>
    <p:sldId id="548" r:id="rId29"/>
    <p:sldId id="549" r:id="rId30"/>
    <p:sldId id="518" r:id="rId31"/>
    <p:sldId id="550" r:id="rId32"/>
    <p:sldId id="551" r:id="rId33"/>
    <p:sldId id="552" r:id="rId34"/>
    <p:sldId id="519" r:id="rId35"/>
    <p:sldId id="553" r:id="rId36"/>
    <p:sldId id="520" r:id="rId37"/>
    <p:sldId id="554" r:id="rId38"/>
    <p:sldId id="460"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orient="horz" pos="2170">
          <p15:clr>
            <a:srgbClr val="A4A3A4"/>
          </p15:clr>
        </p15:guide>
        <p15:guide id="4" pos="382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D333"/>
    <a:srgbClr val="1E5C89"/>
    <a:srgbClr val="1F4E79"/>
    <a:srgbClr val="D1D100"/>
    <a:srgbClr val="E3B91D"/>
    <a:srgbClr val="4E7E99"/>
    <a:srgbClr val="71B61B"/>
    <a:srgbClr val="70AD47"/>
    <a:srgbClr val="A3C93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32" autoAdjust="0"/>
    <p:restoredTop sz="88606" autoAdjust="0"/>
  </p:normalViewPr>
  <p:slideViewPr>
    <p:cSldViewPr snapToGrid="0">
      <p:cViewPr varScale="1">
        <p:scale>
          <a:sx n="97" d="100"/>
          <a:sy n="97" d="100"/>
        </p:scale>
        <p:origin x="996" y="72"/>
      </p:cViewPr>
      <p:guideLst>
        <p:guide orient="horz" pos="2160"/>
        <p:guide pos="3840"/>
        <p:guide orient="horz" pos="2170"/>
        <p:guide pos="3823"/>
      </p:guideLst>
    </p:cSldViewPr>
  </p:slideViewPr>
  <p:outlineViewPr>
    <p:cViewPr>
      <p:scale>
        <a:sx n="33" d="100"/>
        <a:sy n="33" d="100"/>
      </p:scale>
      <p:origin x="0" y="7056"/>
    </p:cViewPr>
  </p:outlineViewPr>
  <p:notesTextViewPr>
    <p:cViewPr>
      <p:scale>
        <a:sx n="3" d="2"/>
        <a:sy n="3" d="2"/>
      </p:scale>
      <p:origin x="0" y="0"/>
    </p:cViewPr>
  </p:notesTextViewPr>
  <p:sorterViewPr>
    <p:cViewPr>
      <p:scale>
        <a:sx n="66" d="100"/>
        <a:sy n="66" d="100"/>
      </p:scale>
      <p:origin x="0" y="335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0CFEDDF-AF0A-4B8C-9530-1F8840DC2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BA377AE-38D5-471A-A6DC-38BCD231BE8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99E73C-0337-403C-9704-508D781186E0}" type="datetimeFigureOut">
              <a:rPr lang="en-US" smtClean="0"/>
              <a:t>4/2/2019</a:t>
            </a:fld>
            <a:endParaRPr lang="en-US"/>
          </a:p>
        </p:txBody>
      </p:sp>
      <p:sp>
        <p:nvSpPr>
          <p:cNvPr id="4" name="Footer Placeholder 3">
            <a:extLst>
              <a:ext uri="{FF2B5EF4-FFF2-40B4-BE49-F238E27FC236}">
                <a16:creationId xmlns:a16="http://schemas.microsoft.com/office/drawing/2014/main" id="{360A2BFA-297A-4E4E-9E63-73FB588798B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2AA4F36-D864-44A0-AE0C-6CF97ED7449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1E9BBFC-6CD5-49A2-9E1A-35E45CA5E7FD}" type="slidenum">
              <a:rPr lang="en-US" smtClean="0"/>
              <a:t>‹#›</a:t>
            </a:fld>
            <a:endParaRPr lang="en-US"/>
          </a:p>
        </p:txBody>
      </p:sp>
    </p:spTree>
    <p:extLst>
      <p:ext uri="{BB962C8B-B14F-4D97-AF65-F5344CB8AC3E}">
        <p14:creationId xmlns:p14="http://schemas.microsoft.com/office/powerpoint/2010/main" val="3966333001"/>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12.png>
</file>

<file path=ppt/media/image13.png>
</file>

<file path=ppt/media/image14.png>
</file>

<file path=ppt/media/image19.png>
</file>

<file path=ppt/media/image2.png>
</file>

<file path=ppt/media/image3.png>
</file>

<file path=ppt/media/image4.png>
</file>

<file path=ppt/media/image5.png>
</file>

<file path=ppt/media/image6.jp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0A4489-49AA-498E-B75A-313246E5190F}" type="datetimeFigureOut">
              <a:rPr lang="en-US" smtClean="0"/>
              <a:pPr/>
              <a:t>4/2/2019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F8ECA5-603A-40AE-B593-DEE33610A6A4}" type="slidenum">
              <a:rPr lang="en-US" smtClean="0"/>
              <a:pPr/>
              <a:t>‹#›</a:t>
            </a:fld>
            <a:endParaRPr lang="en-US"/>
          </a:p>
        </p:txBody>
      </p:sp>
    </p:spTree>
    <p:extLst>
      <p:ext uri="{BB962C8B-B14F-4D97-AF65-F5344CB8AC3E}">
        <p14:creationId xmlns:p14="http://schemas.microsoft.com/office/powerpoint/2010/main" val="12570497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a:t>
            </a:fld>
            <a:endParaRPr lang="en-US" dirty="0"/>
          </a:p>
        </p:txBody>
      </p:sp>
    </p:spTree>
    <p:extLst>
      <p:ext uri="{BB962C8B-B14F-4D97-AF65-F5344CB8AC3E}">
        <p14:creationId xmlns:p14="http://schemas.microsoft.com/office/powerpoint/2010/main" val="1499489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10</a:t>
            </a:fld>
            <a:endParaRPr lang="en-US" dirty="0"/>
          </a:p>
        </p:txBody>
      </p:sp>
    </p:spTree>
    <p:extLst>
      <p:ext uri="{BB962C8B-B14F-4D97-AF65-F5344CB8AC3E}">
        <p14:creationId xmlns:p14="http://schemas.microsoft.com/office/powerpoint/2010/main" val="11522943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11</a:t>
            </a:fld>
            <a:endParaRPr lang="en-US" dirty="0"/>
          </a:p>
        </p:txBody>
      </p:sp>
    </p:spTree>
    <p:extLst>
      <p:ext uri="{BB962C8B-B14F-4D97-AF65-F5344CB8AC3E}">
        <p14:creationId xmlns:p14="http://schemas.microsoft.com/office/powerpoint/2010/main" val="28952069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12</a:t>
            </a:fld>
            <a:endParaRPr lang="en-US" dirty="0"/>
          </a:p>
        </p:txBody>
      </p:sp>
    </p:spTree>
    <p:extLst>
      <p:ext uri="{BB962C8B-B14F-4D97-AF65-F5344CB8AC3E}">
        <p14:creationId xmlns:p14="http://schemas.microsoft.com/office/powerpoint/2010/main" val="4667954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13</a:t>
            </a:fld>
            <a:endParaRPr lang="en-US" dirty="0"/>
          </a:p>
        </p:txBody>
      </p:sp>
    </p:spTree>
    <p:extLst>
      <p:ext uri="{BB962C8B-B14F-4D97-AF65-F5344CB8AC3E}">
        <p14:creationId xmlns:p14="http://schemas.microsoft.com/office/powerpoint/2010/main" val="2550843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14</a:t>
            </a:fld>
            <a:endParaRPr lang="en-US" dirty="0"/>
          </a:p>
        </p:txBody>
      </p:sp>
    </p:spTree>
    <p:extLst>
      <p:ext uri="{BB962C8B-B14F-4D97-AF65-F5344CB8AC3E}">
        <p14:creationId xmlns:p14="http://schemas.microsoft.com/office/powerpoint/2010/main" val="10373276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15</a:t>
            </a:fld>
            <a:endParaRPr lang="en-US" dirty="0"/>
          </a:p>
        </p:txBody>
      </p:sp>
    </p:spTree>
    <p:extLst>
      <p:ext uri="{BB962C8B-B14F-4D97-AF65-F5344CB8AC3E}">
        <p14:creationId xmlns:p14="http://schemas.microsoft.com/office/powerpoint/2010/main" val="26377898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16</a:t>
            </a:fld>
            <a:endParaRPr lang="en-US" dirty="0"/>
          </a:p>
        </p:txBody>
      </p:sp>
    </p:spTree>
    <p:extLst>
      <p:ext uri="{BB962C8B-B14F-4D97-AF65-F5344CB8AC3E}">
        <p14:creationId xmlns:p14="http://schemas.microsoft.com/office/powerpoint/2010/main" val="859933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17</a:t>
            </a:fld>
            <a:endParaRPr lang="en-US" dirty="0"/>
          </a:p>
        </p:txBody>
      </p:sp>
    </p:spTree>
    <p:extLst>
      <p:ext uri="{BB962C8B-B14F-4D97-AF65-F5344CB8AC3E}">
        <p14:creationId xmlns:p14="http://schemas.microsoft.com/office/powerpoint/2010/main" val="34559201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18</a:t>
            </a:fld>
            <a:endParaRPr lang="en-US" dirty="0"/>
          </a:p>
        </p:txBody>
      </p:sp>
    </p:spTree>
    <p:extLst>
      <p:ext uri="{BB962C8B-B14F-4D97-AF65-F5344CB8AC3E}">
        <p14:creationId xmlns:p14="http://schemas.microsoft.com/office/powerpoint/2010/main" val="16549665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19</a:t>
            </a:fld>
            <a:endParaRPr lang="en-US" dirty="0"/>
          </a:p>
        </p:txBody>
      </p:sp>
    </p:spTree>
    <p:extLst>
      <p:ext uri="{BB962C8B-B14F-4D97-AF65-F5344CB8AC3E}">
        <p14:creationId xmlns:p14="http://schemas.microsoft.com/office/powerpoint/2010/main" val="1309536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a:t>
            </a:fld>
            <a:endParaRPr lang="en-US" dirty="0"/>
          </a:p>
        </p:txBody>
      </p:sp>
    </p:spTree>
    <p:extLst>
      <p:ext uri="{BB962C8B-B14F-4D97-AF65-F5344CB8AC3E}">
        <p14:creationId xmlns:p14="http://schemas.microsoft.com/office/powerpoint/2010/main" val="16565806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20</a:t>
            </a:fld>
            <a:endParaRPr lang="en-US" dirty="0"/>
          </a:p>
        </p:txBody>
      </p:sp>
    </p:spTree>
    <p:extLst>
      <p:ext uri="{BB962C8B-B14F-4D97-AF65-F5344CB8AC3E}">
        <p14:creationId xmlns:p14="http://schemas.microsoft.com/office/powerpoint/2010/main" val="31221013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21</a:t>
            </a:fld>
            <a:endParaRPr lang="en-US" dirty="0"/>
          </a:p>
        </p:txBody>
      </p:sp>
    </p:spTree>
    <p:extLst>
      <p:ext uri="{BB962C8B-B14F-4D97-AF65-F5344CB8AC3E}">
        <p14:creationId xmlns:p14="http://schemas.microsoft.com/office/powerpoint/2010/main" val="37722725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22</a:t>
            </a:fld>
            <a:endParaRPr lang="en-US" dirty="0"/>
          </a:p>
        </p:txBody>
      </p:sp>
    </p:spTree>
    <p:extLst>
      <p:ext uri="{BB962C8B-B14F-4D97-AF65-F5344CB8AC3E}">
        <p14:creationId xmlns:p14="http://schemas.microsoft.com/office/powerpoint/2010/main" val="14903858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23</a:t>
            </a:fld>
            <a:endParaRPr lang="en-US" dirty="0"/>
          </a:p>
        </p:txBody>
      </p:sp>
    </p:spTree>
    <p:extLst>
      <p:ext uri="{BB962C8B-B14F-4D97-AF65-F5344CB8AC3E}">
        <p14:creationId xmlns:p14="http://schemas.microsoft.com/office/powerpoint/2010/main" val="7282177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24</a:t>
            </a:fld>
            <a:endParaRPr lang="en-US" dirty="0"/>
          </a:p>
        </p:txBody>
      </p:sp>
    </p:spTree>
    <p:extLst>
      <p:ext uri="{BB962C8B-B14F-4D97-AF65-F5344CB8AC3E}">
        <p14:creationId xmlns:p14="http://schemas.microsoft.com/office/powerpoint/2010/main" val="23772711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25</a:t>
            </a:fld>
            <a:endParaRPr lang="en-US" dirty="0"/>
          </a:p>
        </p:txBody>
      </p:sp>
    </p:spTree>
    <p:extLst>
      <p:ext uri="{BB962C8B-B14F-4D97-AF65-F5344CB8AC3E}">
        <p14:creationId xmlns:p14="http://schemas.microsoft.com/office/powerpoint/2010/main" val="33434742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26</a:t>
            </a:fld>
            <a:endParaRPr lang="en-US" dirty="0"/>
          </a:p>
        </p:txBody>
      </p:sp>
    </p:spTree>
    <p:extLst>
      <p:ext uri="{BB962C8B-B14F-4D97-AF65-F5344CB8AC3E}">
        <p14:creationId xmlns:p14="http://schemas.microsoft.com/office/powerpoint/2010/main" val="38299887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27</a:t>
            </a:fld>
            <a:endParaRPr lang="en-US" dirty="0"/>
          </a:p>
        </p:txBody>
      </p:sp>
    </p:spTree>
    <p:extLst>
      <p:ext uri="{BB962C8B-B14F-4D97-AF65-F5344CB8AC3E}">
        <p14:creationId xmlns:p14="http://schemas.microsoft.com/office/powerpoint/2010/main" val="34371102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28</a:t>
            </a:fld>
            <a:endParaRPr lang="en-US" dirty="0"/>
          </a:p>
        </p:txBody>
      </p:sp>
    </p:spTree>
    <p:extLst>
      <p:ext uri="{BB962C8B-B14F-4D97-AF65-F5344CB8AC3E}">
        <p14:creationId xmlns:p14="http://schemas.microsoft.com/office/powerpoint/2010/main" val="22278055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29</a:t>
            </a:fld>
            <a:endParaRPr lang="en-US" dirty="0"/>
          </a:p>
        </p:txBody>
      </p:sp>
    </p:spTree>
    <p:extLst>
      <p:ext uri="{BB962C8B-B14F-4D97-AF65-F5344CB8AC3E}">
        <p14:creationId xmlns:p14="http://schemas.microsoft.com/office/powerpoint/2010/main" val="4034193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a:t>
            </a:fld>
            <a:endParaRPr lang="en-US" dirty="0"/>
          </a:p>
        </p:txBody>
      </p:sp>
    </p:spTree>
    <p:extLst>
      <p:ext uri="{BB962C8B-B14F-4D97-AF65-F5344CB8AC3E}">
        <p14:creationId xmlns:p14="http://schemas.microsoft.com/office/powerpoint/2010/main" val="38510565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30</a:t>
            </a:fld>
            <a:endParaRPr lang="en-US" dirty="0"/>
          </a:p>
        </p:txBody>
      </p:sp>
    </p:spTree>
    <p:extLst>
      <p:ext uri="{BB962C8B-B14F-4D97-AF65-F5344CB8AC3E}">
        <p14:creationId xmlns:p14="http://schemas.microsoft.com/office/powerpoint/2010/main" val="20701648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31</a:t>
            </a:fld>
            <a:endParaRPr lang="en-US" dirty="0"/>
          </a:p>
        </p:txBody>
      </p:sp>
    </p:spTree>
    <p:extLst>
      <p:ext uri="{BB962C8B-B14F-4D97-AF65-F5344CB8AC3E}">
        <p14:creationId xmlns:p14="http://schemas.microsoft.com/office/powerpoint/2010/main" val="313145907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32</a:t>
            </a:fld>
            <a:endParaRPr lang="en-US" dirty="0"/>
          </a:p>
        </p:txBody>
      </p:sp>
    </p:spTree>
    <p:extLst>
      <p:ext uri="{BB962C8B-B14F-4D97-AF65-F5344CB8AC3E}">
        <p14:creationId xmlns:p14="http://schemas.microsoft.com/office/powerpoint/2010/main" val="20924937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33</a:t>
            </a:fld>
            <a:endParaRPr lang="en-US" dirty="0"/>
          </a:p>
        </p:txBody>
      </p:sp>
    </p:spTree>
    <p:extLst>
      <p:ext uri="{BB962C8B-B14F-4D97-AF65-F5344CB8AC3E}">
        <p14:creationId xmlns:p14="http://schemas.microsoft.com/office/powerpoint/2010/main" val="24652005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34</a:t>
            </a:fld>
            <a:endParaRPr lang="en-US" dirty="0"/>
          </a:p>
        </p:txBody>
      </p:sp>
    </p:spTree>
    <p:extLst>
      <p:ext uri="{BB962C8B-B14F-4D97-AF65-F5344CB8AC3E}">
        <p14:creationId xmlns:p14="http://schemas.microsoft.com/office/powerpoint/2010/main" val="41004787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35</a:t>
            </a:fld>
            <a:endParaRPr lang="en-US" dirty="0"/>
          </a:p>
        </p:txBody>
      </p:sp>
    </p:spTree>
    <p:extLst>
      <p:ext uri="{BB962C8B-B14F-4D97-AF65-F5344CB8AC3E}">
        <p14:creationId xmlns:p14="http://schemas.microsoft.com/office/powerpoint/2010/main" val="35011480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36</a:t>
            </a:fld>
            <a:endParaRPr lang="en-US" dirty="0"/>
          </a:p>
        </p:txBody>
      </p:sp>
    </p:spTree>
    <p:extLst>
      <p:ext uri="{BB962C8B-B14F-4D97-AF65-F5344CB8AC3E}">
        <p14:creationId xmlns:p14="http://schemas.microsoft.com/office/powerpoint/2010/main" val="21285455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37</a:t>
            </a:fld>
            <a:endParaRPr lang="en-US" dirty="0"/>
          </a:p>
        </p:txBody>
      </p:sp>
    </p:spTree>
    <p:extLst>
      <p:ext uri="{BB962C8B-B14F-4D97-AF65-F5344CB8AC3E}">
        <p14:creationId xmlns:p14="http://schemas.microsoft.com/office/powerpoint/2010/main" val="205760904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38</a:t>
            </a:fld>
            <a:endParaRPr lang="en-US"/>
          </a:p>
        </p:txBody>
      </p:sp>
    </p:spTree>
    <p:extLst>
      <p:ext uri="{BB962C8B-B14F-4D97-AF65-F5344CB8AC3E}">
        <p14:creationId xmlns:p14="http://schemas.microsoft.com/office/powerpoint/2010/main" val="848385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4</a:t>
            </a:fld>
            <a:endParaRPr lang="en-US" dirty="0"/>
          </a:p>
        </p:txBody>
      </p:sp>
    </p:spTree>
    <p:extLst>
      <p:ext uri="{BB962C8B-B14F-4D97-AF65-F5344CB8AC3E}">
        <p14:creationId xmlns:p14="http://schemas.microsoft.com/office/powerpoint/2010/main" val="29262768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5</a:t>
            </a:fld>
            <a:endParaRPr lang="en-US" dirty="0"/>
          </a:p>
        </p:txBody>
      </p:sp>
    </p:spTree>
    <p:extLst>
      <p:ext uri="{BB962C8B-B14F-4D97-AF65-F5344CB8AC3E}">
        <p14:creationId xmlns:p14="http://schemas.microsoft.com/office/powerpoint/2010/main" val="42257477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6</a:t>
            </a:fld>
            <a:endParaRPr lang="en-US" dirty="0"/>
          </a:p>
        </p:txBody>
      </p:sp>
    </p:spTree>
    <p:extLst>
      <p:ext uri="{BB962C8B-B14F-4D97-AF65-F5344CB8AC3E}">
        <p14:creationId xmlns:p14="http://schemas.microsoft.com/office/powerpoint/2010/main" val="2192139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7</a:t>
            </a:fld>
            <a:endParaRPr lang="en-US" dirty="0"/>
          </a:p>
        </p:txBody>
      </p:sp>
    </p:spTree>
    <p:extLst>
      <p:ext uri="{BB962C8B-B14F-4D97-AF65-F5344CB8AC3E}">
        <p14:creationId xmlns:p14="http://schemas.microsoft.com/office/powerpoint/2010/main" val="18210968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8</a:t>
            </a:fld>
            <a:endParaRPr lang="en-US" dirty="0"/>
          </a:p>
        </p:txBody>
      </p:sp>
    </p:spTree>
    <p:extLst>
      <p:ext uri="{BB962C8B-B14F-4D97-AF65-F5344CB8AC3E}">
        <p14:creationId xmlns:p14="http://schemas.microsoft.com/office/powerpoint/2010/main" val="3462255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9</a:t>
            </a:fld>
            <a:endParaRPr lang="en-US" dirty="0"/>
          </a:p>
        </p:txBody>
      </p:sp>
    </p:spTree>
    <p:extLst>
      <p:ext uri="{BB962C8B-B14F-4D97-AF65-F5344CB8AC3E}">
        <p14:creationId xmlns:p14="http://schemas.microsoft.com/office/powerpoint/2010/main" val="2414929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6E86775-189E-4065-B705-A07B7B643CD1}"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1719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A136BE-AD23-4703-8953-D9EBAD2F3A41}" type="datetime1">
              <a:rPr lang="en-US" smtClean="0"/>
              <a:pPr/>
              <a:t>4/2/2019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21004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C03C205-F58E-4263-916A-37D74624A0C1}"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5444226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ADCD287-BC9E-4F79-85F8-82B5E2D37836}"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6504305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B36B7EF-BD91-4848-9B0B-AFA9271F83DA}"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55039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29110A7-4C51-4BF8-B2A0-C69763EF0014}" type="datetime1">
              <a:rPr lang="en-US" smtClean="0"/>
              <a:pPr/>
              <a:t>4/2/2019</a:t>
            </a:fld>
            <a:endParaRPr lang="en-US" dirty="0"/>
          </a:p>
        </p:txBody>
      </p:sp>
      <p:sp>
        <p:nvSpPr>
          <p:cNvPr id="4"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233442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864CE5D-B951-4525-B5E2-17D0ACCD052D}" type="datetime1">
              <a:rPr lang="en-US" smtClean="0"/>
              <a:pPr/>
              <a:t>4/2/2019</a:t>
            </a:fld>
            <a:endParaRPr lang="en-US" dirty="0"/>
          </a:p>
        </p:txBody>
      </p:sp>
      <p:sp>
        <p:nvSpPr>
          <p:cNvPr id="4"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452460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933B9E-6484-4BD4-B568-3FEA5CF7733D}"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640763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788EC8-E06B-4C69-B8F2-6D8193047598}"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435900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77D9BE6-6935-4368-AAE1-B8A8397B86C6}"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90739" y="219270"/>
            <a:ext cx="840643" cy="844146"/>
          </a:xfrm>
          <a:prstGeom prst="rect">
            <a:avLst/>
          </a:prstGeom>
        </p:spPr>
      </p:pic>
    </p:spTree>
    <p:extLst>
      <p:ext uri="{BB962C8B-B14F-4D97-AF65-F5344CB8AC3E}">
        <p14:creationId xmlns:p14="http://schemas.microsoft.com/office/powerpoint/2010/main" val="835516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384831-62F5-48D5-B0B3-A0E2435A765B}"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03501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E41219-A87A-4689-962B-72FB23558EF4}" type="datetime1">
              <a:rPr lang="en-US" smtClean="0"/>
              <a:pPr/>
              <a:t>4/2/2019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7260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E2ECC1-D6C7-4A1E-8B90-05BF5FA48658}" type="datetime1">
              <a:rPr lang="en-US" smtClean="0"/>
              <a:pPr/>
              <a:t>4/2/2019</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3606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B878B382-D672-4AB6-8EBB-499CBD55AC5A}" type="datetime1">
              <a:rPr lang="en-US" smtClean="0"/>
              <a:pPr/>
              <a:t>4/2/2019</a:t>
            </a:fld>
            <a:endParaRPr lang="en-US" dirty="0"/>
          </a:p>
        </p:txBody>
      </p:sp>
      <p:sp>
        <p:nvSpPr>
          <p:cNvPr id="5" name="Footer Placeholder 3"/>
          <p:cNvSpPr>
            <a:spLocks noGrp="1"/>
          </p:cNvSpPr>
          <p:nvPr>
            <p:ph type="ftr" sz="quarter" idx="11"/>
          </p:nvPr>
        </p:nvSpPr>
        <p:spPr/>
        <p:txBody>
          <a:bodyPr/>
          <a:lstStyle/>
          <a:p>
            <a:r>
              <a:rPr lang="en-US"/>
              <a:t>
              </a:t>
            </a:r>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776769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12FDF97-F34B-4333-8659-CD2D7D027170}" type="datetime1">
              <a:rPr lang="en-US" smtClean="0"/>
              <a:pPr/>
              <a:t>4/2/2019</a:t>
            </a:fld>
            <a:endParaRPr lang="en-US" dirty="0"/>
          </a:p>
        </p:txBody>
      </p:sp>
      <p:sp>
        <p:nvSpPr>
          <p:cNvPr id="5" name="Footer Placeholder 2"/>
          <p:cNvSpPr>
            <a:spLocks noGrp="1"/>
          </p:cNvSpPr>
          <p:nvPr>
            <p:ph type="ftr" sz="quarter" idx="11"/>
          </p:nvPr>
        </p:nvSpPr>
        <p:spPr/>
        <p:txBody>
          <a:bodyPr/>
          <a:lstStyle/>
          <a:p>
            <a:r>
              <a:rPr lang="en-US"/>
              <a:t>
              </a:t>
            </a:r>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452096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EBFDC78C-7F65-4A5E-BE4A-8FB5360B4CD3}" type="datetime1">
              <a:rPr lang="en-US" smtClean="0"/>
              <a:pPr/>
              <a:t>4/2/2019</a:t>
            </a:fld>
            <a:endParaRPr lang="en-US" dirty="0"/>
          </a:p>
        </p:txBody>
      </p:sp>
      <p:sp>
        <p:nvSpPr>
          <p:cNvPr id="5" name="Footer Placeholder 5"/>
          <p:cNvSpPr>
            <a:spLocks noGrp="1"/>
          </p:cNvSpPr>
          <p:nvPr>
            <p:ph type="ftr" sz="quarter" idx="11"/>
          </p:nvPr>
        </p:nvSpPr>
        <p:spPr/>
        <p:txBody>
          <a:bodyPr/>
          <a:lstStyle/>
          <a:p>
            <a:r>
              <a:rPr lang="en-US"/>
              <a:t>
              </a:t>
            </a:r>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9107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3B0706-D32F-4FC3-B193-15A3894BA7FE}" type="datetime1">
              <a:rPr lang="en-US" smtClean="0"/>
              <a:pPr/>
              <a:t>4/2/2019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50806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31FB688-7176-4737-AB5F-CAF25C656CF9}" type="datetime1">
              <a:rPr lang="en-US" smtClean="0"/>
              <a:pPr/>
              <a:t>4/2/2019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33951838"/>
      </p:ext>
    </p:extLst>
  </p:cSld>
  <p:clrMap bg1="dk1" tx1="lt1" bg2="dk2" tx2="lt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58" r:id="rId9"/>
    <p:sldLayoutId id="2147483859" r:id="rId10"/>
    <p:sldLayoutId id="2147483860" r:id="rId11"/>
    <p:sldLayoutId id="2147483861" r:id="rId12"/>
    <p:sldLayoutId id="2147483862" r:id="rId13"/>
    <p:sldLayoutId id="2147483863" r:id="rId14"/>
    <p:sldLayoutId id="2147483864" r:id="rId15"/>
    <p:sldLayoutId id="2147483865" r:id="rId16"/>
    <p:sldLayoutId id="2147483866"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3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3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image" Target="../media/image16.emf"/></Relationships>
</file>

<file path=ppt/slides/_rels/slide3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3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3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9.png"/><Relationship Id="rId5" Type="http://schemas.openxmlformats.org/officeDocument/2006/relationships/image" Target="../media/image7.jpeg"/><Relationship Id="rId4"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0" y="0"/>
            <a:ext cx="12192000" cy="6858000"/>
            <a:chOff x="0" y="0"/>
            <a:chExt cx="12192000" cy="6858000"/>
          </a:xfrm>
        </p:grpSpPr>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Rectangle 18"/>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ctrTitle"/>
          </p:nvPr>
        </p:nvSpPr>
        <p:spPr>
          <a:xfrm>
            <a:off x="348186" y="1214245"/>
            <a:ext cx="11483787" cy="1995728"/>
          </a:xfrm>
        </p:spPr>
        <p:txBody>
          <a:bodyPr>
            <a:noAutofit/>
          </a:bodyPr>
          <a:lstStyle/>
          <a:p>
            <a:br>
              <a:rPr lang="en-US" sz="2800" dirty="0">
                <a:solidFill>
                  <a:srgbClr val="1E5C89"/>
                </a:solidFill>
                <a:effectLst>
                  <a:outerShdw blurRad="38100" dist="38100" dir="2700000" algn="tl">
                    <a:srgbClr val="000000">
                      <a:alpha val="43137"/>
                    </a:srgbClr>
                  </a:outerShdw>
                </a:effectLst>
              </a:rPr>
            </a:br>
            <a:br>
              <a:rPr lang="en-US" sz="3200" dirty="0">
                <a:solidFill>
                  <a:srgbClr val="1E5C89"/>
                </a:solidFill>
                <a:effectLst>
                  <a:outerShdw blurRad="38100" dist="38100" dir="2700000" algn="tl">
                    <a:srgbClr val="000000">
                      <a:alpha val="43137"/>
                    </a:srgbClr>
                  </a:outerShdw>
                </a:effectLst>
              </a:rPr>
            </a:br>
            <a:r>
              <a:rPr lang="en-US" sz="3200" dirty="0">
                <a:solidFill>
                  <a:srgbClr val="1E5C89"/>
                </a:solidFill>
                <a:effectLst>
                  <a:outerShdw blurRad="38100" dist="38100" dir="2700000" algn="tl">
                    <a:srgbClr val="000000">
                      <a:alpha val="43137"/>
                    </a:srgbClr>
                  </a:outerShdw>
                </a:effectLst>
              </a:rPr>
              <a:t>Topological Data Analysis on Music Data</a:t>
            </a:r>
            <a:br>
              <a:rPr lang="en-US" sz="4400" dirty="0">
                <a:solidFill>
                  <a:srgbClr val="1E5C89"/>
                </a:solidFill>
                <a:effectLst>
                  <a:outerShdw blurRad="38100" dist="38100" dir="2700000" algn="tl">
                    <a:srgbClr val="000000">
                      <a:alpha val="43137"/>
                    </a:srgbClr>
                  </a:outerShdw>
                </a:effectLst>
              </a:rPr>
            </a:br>
            <a:endParaRPr lang="en-US" sz="4400" dirty="0">
              <a:solidFill>
                <a:schemeClr val="accent3">
                  <a:lumMod val="75000"/>
                </a:schemeClr>
              </a:solidFill>
              <a:effectLst>
                <a:outerShdw blurRad="38100" dist="38100" dir="2700000" algn="tl">
                  <a:srgbClr val="000000">
                    <a:alpha val="43137"/>
                  </a:srgbClr>
                </a:outerShdw>
              </a:effectLst>
            </a:endParaRPr>
          </a:p>
        </p:txBody>
      </p:sp>
      <p:sp>
        <p:nvSpPr>
          <p:cNvPr id="12" name="TextBox 11"/>
          <p:cNvSpPr txBox="1"/>
          <p:nvPr/>
        </p:nvSpPr>
        <p:spPr>
          <a:xfrm>
            <a:off x="360027" y="2826605"/>
            <a:ext cx="11301031" cy="923330"/>
          </a:xfrm>
          <a:prstGeom prst="rect">
            <a:avLst/>
          </a:prstGeom>
          <a:noFill/>
        </p:spPr>
        <p:txBody>
          <a:bodyPr wrap="square" rtlCol="0">
            <a:spAutoFit/>
          </a:bodyPr>
          <a:lstStyle/>
          <a:p>
            <a:r>
              <a:rPr lang="en-US" b="1" i="1" dirty="0">
                <a:solidFill>
                  <a:srgbClr val="C00000"/>
                </a:solidFill>
              </a:rPr>
              <a:t>Team Members: </a:t>
            </a:r>
            <a:r>
              <a:rPr lang="en-US" b="1" dirty="0">
                <a:solidFill>
                  <a:srgbClr val="C00000"/>
                </a:solidFill>
              </a:rPr>
              <a:t>Yash Gangrade – u1143811, Siddhant Ranade – u1141131</a:t>
            </a:r>
          </a:p>
          <a:p>
            <a:endParaRPr lang="en-US" b="1" i="1" dirty="0">
              <a:solidFill>
                <a:srgbClr val="1E5C89"/>
              </a:solidFill>
            </a:endParaRPr>
          </a:p>
          <a:p>
            <a:r>
              <a:rPr lang="en-US" b="1" dirty="0">
                <a:solidFill>
                  <a:srgbClr val="1E5C89"/>
                </a:solidFill>
              </a:rPr>
              <a:t>April 2, 2019</a:t>
            </a:r>
          </a:p>
        </p:txBody>
      </p:sp>
      <p:sp>
        <p:nvSpPr>
          <p:cNvPr id="14" name="Shape 296"/>
          <p:cNvSpPr/>
          <p:nvPr/>
        </p:nvSpPr>
        <p:spPr>
          <a:xfrm>
            <a:off x="360027" y="4733551"/>
            <a:ext cx="1800799" cy="1200329"/>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lvl1pPr algn="ctr">
              <a:defRPr b="1">
                <a:solidFill>
                  <a:srgbClr val="83A322"/>
                </a:solidFill>
              </a:defRPr>
            </a:lvl1pPr>
          </a:lstStyle>
          <a:p>
            <a:pPr algn="l"/>
            <a:r>
              <a:rPr lang="en-US" b="0" dirty="0"/>
              <a:t>Presented By:</a:t>
            </a:r>
          </a:p>
          <a:p>
            <a:pPr algn="l"/>
            <a:r>
              <a:rPr lang="en-US" dirty="0"/>
              <a:t>Yash Gangrade</a:t>
            </a:r>
            <a:endParaRPr lang="en-US" b="0" dirty="0"/>
          </a:p>
          <a:p>
            <a:pPr algn="l"/>
            <a:r>
              <a:rPr lang="en-US" b="0" dirty="0"/>
              <a:t>MS in Computing </a:t>
            </a:r>
          </a:p>
          <a:p>
            <a:pPr algn="l"/>
            <a:r>
              <a:rPr lang="en-US" b="0" dirty="0"/>
              <a:t>University of Utah</a:t>
            </a:r>
            <a:endParaRPr b="0" dirty="0"/>
          </a:p>
        </p:txBody>
      </p:sp>
      <p:pic>
        <p:nvPicPr>
          <p:cNvPr id="6" name="Picture 5">
            <a:extLst>
              <a:ext uri="{FF2B5EF4-FFF2-40B4-BE49-F238E27FC236}">
                <a16:creationId xmlns:a16="http://schemas.microsoft.com/office/drawing/2014/main" id="{99B3EE6C-2418-405A-A207-87039E4321FF}"/>
              </a:ext>
            </a:extLst>
          </p:cNvPr>
          <p:cNvPicPr>
            <a:picLocks noChangeAspect="1"/>
          </p:cNvPicPr>
          <p:nvPr/>
        </p:nvPicPr>
        <p:blipFill>
          <a:blip r:embed="rId4"/>
          <a:stretch>
            <a:fillRect/>
          </a:stretch>
        </p:blipFill>
        <p:spPr>
          <a:xfrm>
            <a:off x="8884199" y="4733551"/>
            <a:ext cx="2246630" cy="567274"/>
          </a:xfrm>
          <a:prstGeom prst="rect">
            <a:avLst/>
          </a:prstGeom>
        </p:spPr>
      </p:pic>
    </p:spTree>
    <p:extLst>
      <p:ext uri="{BB962C8B-B14F-4D97-AF65-F5344CB8AC3E}">
        <p14:creationId xmlns:p14="http://schemas.microsoft.com/office/powerpoint/2010/main" val="1932954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10</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Visualization should be data-driven and thus only data derived from the instruments on space probes should be used.</a:t>
            </a:r>
          </a:p>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Data from multiple data sources should be merged.</a:t>
            </a:r>
          </a:p>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maximum available resolution in space and time should be accessible on demand for the areas of the interest.</a:t>
            </a:r>
          </a:p>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Data should be as current as possible by enabling access to a range of curated and frequently updated repositories. </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Principles guiding the Paper	</a:t>
            </a:r>
          </a:p>
        </p:txBody>
      </p:sp>
      <p:sp>
        <p:nvSpPr>
          <p:cNvPr id="17" name="TextBox 16">
            <a:extLst>
              <a:ext uri="{FF2B5EF4-FFF2-40B4-BE49-F238E27FC236}">
                <a16:creationId xmlns:a16="http://schemas.microsoft.com/office/drawing/2014/main" id="{A3C5F30B-5F1A-4506-912E-986C77344E11}"/>
              </a:ext>
            </a:extLst>
          </p:cNvPr>
          <p:cNvSpPr txBox="1"/>
          <p:nvPr/>
        </p:nvSpPr>
        <p:spPr>
          <a:xfrm>
            <a:off x="876248" y="6308366"/>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40621915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97192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Motivation and Scope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Introduction and Problem Statement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Related Works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Methodology and Solutions</a:t>
            </a:r>
            <a:endParaRPr lang="en-US" sz="2500" i="1" dirty="0">
              <a:solidFill>
                <a:schemeClr val="tx1">
                  <a:lumMod val="50000"/>
                </a:schemeClr>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Simulation Results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11</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2530074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12</a:t>
            </a:fld>
            <a:endParaRPr lang="en-US" dirty="0"/>
          </a:p>
        </p:txBody>
      </p:sp>
      <p:sp>
        <p:nvSpPr>
          <p:cNvPr id="3" name="Content Placeholder 2"/>
          <p:cNvSpPr>
            <a:spLocks noGrp="1"/>
          </p:cNvSpPr>
          <p:nvPr>
            <p:ph idx="1"/>
          </p:nvPr>
        </p:nvSpPr>
        <p:spPr>
          <a:xfrm>
            <a:off x="517586" y="1500996"/>
            <a:ext cx="10760014" cy="4874403"/>
          </a:xfrm>
        </p:spPr>
        <p:txBody>
          <a:bodyPr>
            <a:noAutofit/>
          </a:bodyPr>
          <a:lstStyle/>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Authors have linked several previous works in the field of planetary visualization.</a:t>
            </a:r>
          </a:p>
          <a:p>
            <a:pPr algn="just">
              <a:spcAft>
                <a:spcPts val="2500"/>
              </a:spcAft>
              <a:buClr>
                <a:schemeClr val="accent1">
                  <a:lumMod val="75000"/>
                </a:schemeClr>
              </a:buClr>
              <a:buSzPct val="75000"/>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Science Communication: </a:t>
            </a:r>
            <a:r>
              <a:rPr lang="en-US" sz="2500" i="1" dirty="0">
                <a:solidFill>
                  <a:schemeClr val="bg1"/>
                </a:solidFill>
                <a:latin typeface="Calibri Light" panose="020F0302020204030204" pitchFamily="34" charset="0"/>
                <a:cs typeface="Segoe UI Light" panose="020B0502040204020203" pitchFamily="34" charset="0"/>
              </a:rPr>
              <a:t>Interactive Visualization by </a:t>
            </a:r>
            <a:r>
              <a:rPr lang="en-US" sz="2500" i="1" dirty="0" err="1">
                <a:solidFill>
                  <a:schemeClr val="bg1"/>
                </a:solidFill>
                <a:latin typeface="Calibri Light" panose="020F0302020204030204" pitchFamily="34" charset="0"/>
                <a:cs typeface="Segoe UI Light" panose="020B0502040204020203" pitchFamily="34" charset="0"/>
              </a:rPr>
              <a:t>Ynnerman</a:t>
            </a:r>
            <a:r>
              <a:rPr lang="en-US" sz="2500" i="1" dirty="0">
                <a:solidFill>
                  <a:schemeClr val="bg1"/>
                </a:solidFill>
                <a:latin typeface="Calibri Light" panose="020F0302020204030204" pitchFamily="34" charset="0"/>
                <a:cs typeface="Segoe UI Light" panose="020B0502040204020203" pitchFamily="34" charset="0"/>
              </a:rPr>
              <a:t> et al. 2016</a:t>
            </a: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Astronomical Visualization: </a:t>
            </a:r>
            <a:r>
              <a:rPr lang="en-US" sz="2500" i="1" dirty="0">
                <a:solidFill>
                  <a:schemeClr val="bg1"/>
                </a:solidFill>
                <a:latin typeface="Calibri Light" panose="020F0302020204030204" pitchFamily="34" charset="0"/>
                <a:cs typeface="Segoe UI Light" panose="020B0502040204020203" pitchFamily="34" charset="0"/>
              </a:rPr>
              <a:t>Eyes on the Solar System by NASA, Hussey, 2010</a:t>
            </a: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Geographic Information Systems (GIS): </a:t>
            </a:r>
            <a:r>
              <a:rPr lang="en-US" sz="2500" i="1" dirty="0">
                <a:solidFill>
                  <a:schemeClr val="bg1"/>
                </a:solidFill>
                <a:latin typeface="Calibri Light" panose="020F0302020204030204" pitchFamily="34" charset="0"/>
                <a:cs typeface="Segoe UI Light" panose="020B0502040204020203" pitchFamily="34" charset="0"/>
              </a:rPr>
              <a:t>Global Positioning System, </a:t>
            </a:r>
            <a:r>
              <a:rPr lang="en-US" sz="2500" i="1" dirty="0" err="1">
                <a:solidFill>
                  <a:schemeClr val="bg1"/>
                </a:solidFill>
                <a:latin typeface="Calibri Light" panose="020F0302020204030204" pitchFamily="34" charset="0"/>
                <a:cs typeface="Segoe UI Light" panose="020B0502040204020203" pitchFamily="34" charset="0"/>
              </a:rPr>
              <a:t>Cozzi</a:t>
            </a:r>
            <a:r>
              <a:rPr lang="en-US" sz="2500" i="1" dirty="0">
                <a:solidFill>
                  <a:schemeClr val="bg1"/>
                </a:solidFill>
                <a:latin typeface="Calibri Light" panose="020F0302020204030204" pitchFamily="34" charset="0"/>
                <a:cs typeface="Segoe UI Light" panose="020B0502040204020203" pitchFamily="34" charset="0"/>
              </a:rPr>
              <a:t>, 2011</a:t>
            </a: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Level-of-detail globe rendering: </a:t>
            </a:r>
            <a:r>
              <a:rPr lang="en-US" sz="2500" i="1" dirty="0">
                <a:solidFill>
                  <a:schemeClr val="bg1"/>
                </a:solidFill>
                <a:latin typeface="Calibri Light" panose="020F0302020204030204" pitchFamily="34" charset="0"/>
                <a:cs typeface="Segoe UI Light" panose="020B0502040204020203" pitchFamily="34" charset="0"/>
              </a:rPr>
              <a:t>Several approaches in this field.</a:t>
            </a: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Stereoscopic reconstruction: </a:t>
            </a:r>
            <a:r>
              <a:rPr lang="en-US" sz="2500" i="1" dirty="0">
                <a:solidFill>
                  <a:schemeClr val="bg1"/>
                </a:solidFill>
                <a:latin typeface="Calibri Light" panose="020F0302020204030204" pitchFamily="34" charset="0"/>
                <a:cs typeface="Segoe UI Light" panose="020B0502040204020203" pitchFamily="34" charset="0"/>
              </a:rPr>
              <a:t>3D surface reconstruction by Koch, 1995</a:t>
            </a: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Wingdings" panose="05000000000000000000" pitchFamily="2" charset="2"/>
              <a:buChar char="Ø"/>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Related Works</a:t>
            </a:r>
          </a:p>
        </p:txBody>
      </p:sp>
    </p:spTree>
    <p:extLst>
      <p:ext uri="{BB962C8B-B14F-4D97-AF65-F5344CB8AC3E}">
        <p14:creationId xmlns:p14="http://schemas.microsoft.com/office/powerpoint/2010/main" val="31660656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97192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Motivation and Scope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Introduction and Problem Statement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Related Works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Methodology and Solutions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Simulation Results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13</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3483087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14</a:t>
            </a:fld>
            <a:endParaRPr lang="en-US" dirty="0"/>
          </a:p>
        </p:txBody>
      </p:sp>
      <p:pic>
        <p:nvPicPr>
          <p:cNvPr id="12" name="Content Placeholder 11">
            <a:extLst>
              <a:ext uri="{FF2B5EF4-FFF2-40B4-BE49-F238E27FC236}">
                <a16:creationId xmlns:a16="http://schemas.microsoft.com/office/drawing/2014/main" id="{E40635D4-207E-43DB-A812-AFF5E1DADEF2}"/>
              </a:ext>
            </a:extLst>
          </p:cNvPr>
          <p:cNvPicPr>
            <a:picLocks noGrp="1" noChangeAspect="1"/>
          </p:cNvPicPr>
          <p:nvPr>
            <p:ph idx="1"/>
          </p:nvPr>
        </p:nvPicPr>
        <p:blipFill>
          <a:blip r:embed="rId4"/>
          <a:stretch>
            <a:fillRect/>
          </a:stretch>
        </p:blipFill>
        <p:spPr>
          <a:xfrm>
            <a:off x="517525" y="2394553"/>
            <a:ext cx="10633075" cy="2130806"/>
          </a:xfrm>
          <a:prstGeom prst="rect">
            <a:avLst/>
          </a:prstGeom>
        </p:spPr>
      </p:pic>
      <p:sp>
        <p:nvSpPr>
          <p:cNvPr id="2" name="TextBox 1"/>
          <p:cNvSpPr txBox="1"/>
          <p:nvPr/>
        </p:nvSpPr>
        <p:spPr>
          <a:xfrm>
            <a:off x="2583966" y="4873136"/>
            <a:ext cx="6500192" cy="338554"/>
          </a:xfrm>
          <a:prstGeom prst="rect">
            <a:avLst/>
          </a:prstGeom>
          <a:noFill/>
        </p:spPr>
        <p:txBody>
          <a:bodyPr wrap="square" rtlCol="0">
            <a:spAutoFit/>
          </a:bodyPr>
          <a:lstStyle/>
          <a:p>
            <a:pPr algn="ctr"/>
            <a:r>
              <a:rPr lang="en-IN" sz="1600" dirty="0">
                <a:solidFill>
                  <a:schemeClr val="bg1"/>
                </a:solidFill>
                <a:latin typeface="Calibri Light" panose="020F0302020204030204" pitchFamily="34" charset="0"/>
                <a:ea typeface="+mj-ea"/>
                <a:cs typeface="Calibri Light" panose="020F0302020204030204" pitchFamily="34" charset="0"/>
              </a:rPr>
              <a:t>Fig. 2: Illustration of the processing pipeline of the visualization tool [1]</a:t>
            </a:r>
          </a:p>
        </p:txBody>
      </p:sp>
      <p:sp>
        <p:nvSpPr>
          <p:cNvPr id="14" name="TextBox 13">
            <a:extLst>
              <a:ext uri="{FF2B5EF4-FFF2-40B4-BE49-F238E27FC236}">
                <a16:creationId xmlns:a16="http://schemas.microsoft.com/office/drawing/2014/main" id="{5CAD5D3E-00B6-45DA-8425-D514495E38F7}"/>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3761635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15</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Several orbiters and landers have been sent to Mars. Most important one is </a:t>
            </a:r>
            <a:r>
              <a:rPr lang="en-US" sz="2500" i="1" dirty="0">
                <a:solidFill>
                  <a:schemeClr val="bg1"/>
                </a:solidFill>
                <a:latin typeface="Calibri Light" panose="020F0302020204030204" pitchFamily="34" charset="0"/>
                <a:cs typeface="Segoe UI Light" panose="020B0502040204020203" pitchFamily="34" charset="0"/>
              </a:rPr>
              <a:t>Mars Reconnaissance Orbiter (MRO) </a:t>
            </a:r>
            <a:r>
              <a:rPr lang="en-US" sz="2500" dirty="0">
                <a:solidFill>
                  <a:schemeClr val="bg1"/>
                </a:solidFill>
                <a:latin typeface="Calibri Light" panose="020F0302020204030204" pitchFamily="34" charset="0"/>
                <a:cs typeface="Segoe UI Light" panose="020B0502040204020203" pitchFamily="34" charset="0"/>
              </a:rPr>
              <a:t>equipped with an array of cameras, spectrometers, and radar used to image the surface.</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Other datasets are Mars Global Digital Image Mosaic (MDIM), Context Camera, Mars Orbiter Laser Altimeter, HiRISE images etc.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Main challenge in the Mars browsing application arise from handling these datasets at various resolutions in a single context. It requires layer handling and ability to render map data accurately with varying levels of detail.</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Data Scenarios and Acquisition - Mars</a:t>
            </a:r>
          </a:p>
        </p:txBody>
      </p:sp>
    </p:spTree>
    <p:extLst>
      <p:ext uri="{BB962C8B-B14F-4D97-AF65-F5344CB8AC3E}">
        <p14:creationId xmlns:p14="http://schemas.microsoft.com/office/powerpoint/2010/main" val="22476112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16</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Thick atmosphere of earth hinders the acquisition of detailed surface but hundreds of earth observing satellites in the orbit provide a good coverage. </a:t>
            </a:r>
          </a:p>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Authors focused on three sub-synchronous satellites which returned images of Earth daily and each of them covered the majority of the surface area. </a:t>
            </a:r>
          </a:p>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There are several other datasets provided by different institutions. </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Data Scenarios and Acquisition - Earth</a:t>
            </a:r>
          </a:p>
        </p:txBody>
      </p:sp>
    </p:spTree>
    <p:extLst>
      <p:ext uri="{BB962C8B-B14F-4D97-AF65-F5344CB8AC3E}">
        <p14:creationId xmlns:p14="http://schemas.microsoft.com/office/powerpoint/2010/main" val="33204178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17</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images of the previous two scenarios were acquired by orbiting satellites providing the ability to produce images for an extended period of time.</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Pluto is a part of non-orbiting mapping campaign performed by New Horizons spacecraft in July 2015.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time varying resolutions provide an opportunity to show the incremental image acquisition rather than using a static planetary map of varying resolution.</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Data Scenarios and Acquisition - Pluto</a:t>
            </a:r>
          </a:p>
        </p:txBody>
      </p:sp>
    </p:spTree>
    <p:extLst>
      <p:ext uri="{BB962C8B-B14F-4D97-AF65-F5344CB8AC3E}">
        <p14:creationId xmlns:p14="http://schemas.microsoft.com/office/powerpoint/2010/main" val="26316428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18</a:t>
            </a:fld>
            <a:endParaRPr lang="en-US" dirty="0"/>
          </a:p>
        </p:txBody>
      </p:sp>
      <p:pic>
        <p:nvPicPr>
          <p:cNvPr id="12" name="Content Placeholder 11">
            <a:extLst>
              <a:ext uri="{FF2B5EF4-FFF2-40B4-BE49-F238E27FC236}">
                <a16:creationId xmlns:a16="http://schemas.microsoft.com/office/drawing/2014/main" id="{E40635D4-207E-43DB-A812-AFF5E1DADEF2}"/>
              </a:ext>
            </a:extLst>
          </p:cNvPr>
          <p:cNvPicPr>
            <a:picLocks noGrp="1" noChangeAspect="1"/>
          </p:cNvPicPr>
          <p:nvPr>
            <p:ph idx="1"/>
          </p:nvPr>
        </p:nvPicPr>
        <p:blipFill>
          <a:blip r:embed="rId4"/>
          <a:stretch>
            <a:fillRect/>
          </a:stretch>
        </p:blipFill>
        <p:spPr>
          <a:xfrm>
            <a:off x="517525" y="2394553"/>
            <a:ext cx="10633075" cy="2130806"/>
          </a:xfrm>
          <a:prstGeom prst="rect">
            <a:avLst/>
          </a:prstGeom>
        </p:spPr>
      </p:pic>
      <p:sp>
        <p:nvSpPr>
          <p:cNvPr id="11" name="TextBox 10">
            <a:extLst>
              <a:ext uri="{FF2B5EF4-FFF2-40B4-BE49-F238E27FC236}">
                <a16:creationId xmlns:a16="http://schemas.microsoft.com/office/drawing/2014/main" id="{8ACCC031-C2C3-4CB5-AADE-6E3C69C87956}"/>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24082558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19</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Once the data has been acquired, authors described the aspects of the rest of the pipeline and the details of implementation for three application scenarios. The individual components of the process are listed below:</a:t>
            </a:r>
          </a:p>
          <a:p>
            <a:pPr algn="just">
              <a:buFont typeface="Arial" panose="020B0604020202020204" pitchFamily="34" charset="0"/>
              <a:buChar char="•"/>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Arial" panose="020B0604020202020204" pitchFamily="34" charset="0"/>
              <a:buChar char="•"/>
            </a:pPr>
            <a:r>
              <a:rPr lang="en-US" sz="2500" dirty="0">
                <a:solidFill>
                  <a:schemeClr val="bg1"/>
                </a:solidFill>
                <a:latin typeface="Calibri Light" panose="020F0302020204030204" pitchFamily="34" charset="0"/>
                <a:cs typeface="Segoe UI Light" panose="020B0502040204020203" pitchFamily="34" charset="0"/>
              </a:rPr>
              <a:t>Data Access</a:t>
            </a:r>
          </a:p>
          <a:p>
            <a:pPr algn="just">
              <a:buFont typeface="Arial" panose="020B0604020202020204" pitchFamily="34" charset="0"/>
              <a:buChar char="•"/>
            </a:pPr>
            <a:r>
              <a:rPr lang="en-US" sz="2500" dirty="0">
                <a:solidFill>
                  <a:schemeClr val="bg1"/>
                </a:solidFill>
                <a:latin typeface="Calibri Light" panose="020F0302020204030204" pitchFamily="34" charset="0"/>
                <a:cs typeface="Segoe UI Light" panose="020B0502040204020203" pitchFamily="34" charset="0"/>
              </a:rPr>
              <a:t>Data Preparation</a:t>
            </a:r>
          </a:p>
          <a:p>
            <a:pPr algn="just">
              <a:buFont typeface="Arial" panose="020B0604020202020204" pitchFamily="34" charset="0"/>
              <a:buChar char="•"/>
            </a:pPr>
            <a:r>
              <a:rPr lang="en-US" sz="2500" dirty="0">
                <a:solidFill>
                  <a:schemeClr val="bg1"/>
                </a:solidFill>
                <a:latin typeface="Calibri Light" panose="020F0302020204030204" pitchFamily="34" charset="0"/>
                <a:cs typeface="Segoe UI Light" panose="020B0502040204020203" pitchFamily="34" charset="0"/>
              </a:rPr>
              <a:t>Real-Time Image Projection</a:t>
            </a:r>
          </a:p>
          <a:p>
            <a:pPr algn="just">
              <a:buFont typeface="Arial" panose="020B0604020202020204" pitchFamily="34" charset="0"/>
              <a:buChar char="•"/>
            </a:pPr>
            <a:r>
              <a:rPr lang="en-US" sz="2500" dirty="0">
                <a:solidFill>
                  <a:schemeClr val="bg1"/>
                </a:solidFill>
                <a:latin typeface="Calibri Light" panose="020F0302020204030204" pitchFamily="34" charset="0"/>
                <a:cs typeface="Segoe UI Light" panose="020B0502040204020203" pitchFamily="34" charset="0"/>
              </a:rPr>
              <a:t>Rendering System</a:t>
            </a:r>
          </a:p>
          <a:p>
            <a:pPr algn="just">
              <a:buFont typeface="Arial" panose="020B0604020202020204" pitchFamily="34" charset="0"/>
              <a:buChar char="•"/>
            </a:pPr>
            <a:r>
              <a:rPr lang="en-US" sz="2500" dirty="0">
                <a:solidFill>
                  <a:schemeClr val="bg1"/>
                </a:solidFill>
                <a:latin typeface="Calibri Light" panose="020F0302020204030204" pitchFamily="34" charset="0"/>
                <a:cs typeface="Segoe UI Light" panose="020B0502040204020203" pitchFamily="34" charset="0"/>
              </a:rPr>
              <a:t>Multi Display Systems Rendering</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Globe Browsing System</a:t>
            </a:r>
          </a:p>
        </p:txBody>
      </p:sp>
    </p:spTree>
    <p:extLst>
      <p:ext uri="{BB962C8B-B14F-4D97-AF65-F5344CB8AC3E}">
        <p14:creationId xmlns:p14="http://schemas.microsoft.com/office/powerpoint/2010/main" val="2853598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buFont typeface="Courier New" panose="02070309020205020404" pitchFamily="49" charset="0"/>
              <a:buChar char="o"/>
            </a:pPr>
            <a:r>
              <a:rPr lang="en-IN" dirty="0">
                <a:solidFill>
                  <a:schemeClr val="bg1"/>
                </a:solidFill>
                <a:latin typeface="Calibri Light" panose="020F0302020204030204" pitchFamily="34" charset="0"/>
                <a:cs typeface="Calibri Light" panose="020F0302020204030204" pitchFamily="34" charset="0"/>
              </a:rPr>
              <a:t>Music in general is rich in structures. If </a:t>
            </a:r>
            <a:r>
              <a:rPr lang="en-US" dirty="0">
                <a:solidFill>
                  <a:schemeClr val="bg1"/>
                </a:solidFill>
                <a:latin typeface="Calibri Light" panose="020F0302020204030204" pitchFamily="34" charset="0"/>
                <a:cs typeface="Calibri Light" panose="020F0302020204030204" pitchFamily="34" charset="0"/>
              </a:rPr>
              <a:t>one looks at the sequence of notes that make up a song, one can usually find repeating patterns, for instance, verses will often have exactly the same tune</a:t>
            </a:r>
            <a:r>
              <a:rPr lang="en-IN" dirty="0">
                <a:solidFill>
                  <a:schemeClr val="bg1"/>
                </a:solidFill>
                <a:latin typeface="Calibri Light" panose="020F0302020204030204" pitchFamily="34" charset="0"/>
                <a:cs typeface="Calibri Light" panose="020F0302020204030204" pitchFamily="34" charset="0"/>
              </a:rPr>
              <a:t>. Observing carefully, it can be observed that certain phrases (or structures) occur more frequently.</a:t>
            </a:r>
          </a:p>
          <a:p>
            <a:pPr algn="just">
              <a:buFont typeface="Courier New" panose="02070309020205020404" pitchFamily="49" charset="0"/>
              <a:buChar char="o"/>
            </a:pPr>
            <a:r>
              <a:rPr lang="en-IN" dirty="0">
                <a:solidFill>
                  <a:schemeClr val="bg1"/>
                </a:solidFill>
                <a:latin typeface="Calibri Light" panose="020F0302020204030204" pitchFamily="34" charset="0"/>
                <a:cs typeface="Calibri Light" panose="020F0302020204030204" pitchFamily="34" charset="0"/>
              </a:rPr>
              <a:t> Notes can be perceived as lying on a circle. Distance between the notes is defined by finding the distances between equivalent nodes.</a:t>
            </a:r>
          </a:p>
          <a:p>
            <a:pPr algn="just">
              <a:buFont typeface="Courier New" panose="02070309020205020404" pitchFamily="49" charset="0"/>
              <a:buChar char="o"/>
            </a:pPr>
            <a:endParaRPr lang="en-IN" dirty="0">
              <a:solidFill>
                <a:schemeClr val="bg1"/>
              </a:solidFill>
              <a:latin typeface="Calibri Light" panose="020F0302020204030204" pitchFamily="34" charset="0"/>
              <a:cs typeface="Calibri Light" panose="020F0302020204030204" pitchFamily="34" charset="0"/>
            </a:endParaRPr>
          </a:p>
          <a:p>
            <a:pPr algn="just">
              <a:buFont typeface="Courier New" panose="02070309020205020404" pitchFamily="49" charset="0"/>
              <a:buChar char="o"/>
            </a:pPr>
            <a:endParaRPr lang="en-IN" dirty="0">
              <a:solidFill>
                <a:schemeClr val="bg1"/>
              </a:solidFill>
              <a:latin typeface="Calibri Light" panose="020F0302020204030204" pitchFamily="34" charset="0"/>
              <a:cs typeface="Calibri Light" panose="020F0302020204030204" pitchFamily="34" charset="0"/>
            </a:endParaRPr>
          </a:p>
          <a:p>
            <a:pPr marL="0" indent="0" algn="just">
              <a:buNone/>
            </a:pPr>
            <a:endParaRPr lang="en-IN" dirty="0">
              <a:solidFill>
                <a:schemeClr val="bg1"/>
              </a:solidFill>
              <a:latin typeface="Calibri Light" panose="020F0302020204030204" pitchFamily="34" charset="0"/>
              <a:cs typeface="Calibri Light" panose="020F0302020204030204" pitchFamily="34" charset="0"/>
            </a:endParaRPr>
          </a:p>
          <a:p>
            <a:pPr algn="just">
              <a:buFont typeface="Courier New" panose="02070309020205020404" pitchFamily="49" charset="0"/>
              <a:buChar char="o"/>
            </a:pPr>
            <a:endParaRPr lang="en-US" dirty="0">
              <a:solidFill>
                <a:schemeClr val="bg1"/>
              </a:solidFill>
              <a:latin typeface="Calibri Light" panose="020F0302020204030204" pitchFamily="34" charset="0"/>
              <a:cs typeface="Calibri Light" panose="020F0302020204030204"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dirty="0">
              <a:solidFill>
                <a:schemeClr val="bg1"/>
              </a:solidFill>
              <a:latin typeface="Calibri Light" panose="020F0302020204030204" pitchFamily="34" charset="0"/>
              <a:cs typeface="Calibri Light" panose="020F0302020204030204"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Background and Motivation</a:t>
            </a:r>
          </a:p>
        </p:txBody>
      </p:sp>
      <p:sp>
        <p:nvSpPr>
          <p:cNvPr id="2" name="TextBox 1"/>
          <p:cNvSpPr txBox="1"/>
          <p:nvPr/>
        </p:nvSpPr>
        <p:spPr>
          <a:xfrm>
            <a:off x="2763078" y="5974349"/>
            <a:ext cx="6500192" cy="338554"/>
          </a:xfrm>
          <a:prstGeom prst="rect">
            <a:avLst/>
          </a:prstGeom>
          <a:noFill/>
        </p:spPr>
        <p:txBody>
          <a:bodyPr wrap="square" rtlCol="0">
            <a:spAutoFit/>
          </a:bodyPr>
          <a:lstStyle/>
          <a:p>
            <a:pPr algn="ctr"/>
            <a:r>
              <a:rPr lang="en-IN" sz="1600" dirty="0">
                <a:solidFill>
                  <a:schemeClr val="bg1"/>
                </a:solidFill>
                <a:latin typeface="Calibri Light" panose="020F0302020204030204" pitchFamily="34" charset="0"/>
                <a:ea typeface="+mj-ea"/>
                <a:cs typeface="Calibri Light" panose="020F0302020204030204" pitchFamily="34" charset="0"/>
              </a:rPr>
              <a:t>Fig. 1: Artistic impression of the surface of Mars*</a:t>
            </a:r>
          </a:p>
        </p:txBody>
      </p:sp>
      <p:sp>
        <p:nvSpPr>
          <p:cNvPr id="17" name="TextBox 16">
            <a:extLst>
              <a:ext uri="{FF2B5EF4-FFF2-40B4-BE49-F238E27FC236}">
                <a16:creationId xmlns:a16="http://schemas.microsoft.com/office/drawing/2014/main" id="{A3C5F30B-5F1A-4506-912E-986C77344E11}"/>
              </a:ext>
            </a:extLst>
          </p:cNvPr>
          <p:cNvSpPr txBox="1"/>
          <p:nvPr/>
        </p:nvSpPr>
        <p:spPr>
          <a:xfrm>
            <a:off x="876248" y="6308366"/>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Sethares</a:t>
            </a:r>
            <a:r>
              <a:rPr lang="en-US" sz="1050" dirty="0">
                <a:solidFill>
                  <a:schemeClr val="bg1"/>
                </a:solidFill>
              </a:rPr>
              <a:t> et al., Topology of Musical Data</a:t>
            </a:r>
          </a:p>
        </p:txBody>
      </p:sp>
      <p:pic>
        <p:nvPicPr>
          <p:cNvPr id="14" name="Picture 13">
            <a:extLst>
              <a:ext uri="{FF2B5EF4-FFF2-40B4-BE49-F238E27FC236}">
                <a16:creationId xmlns:a16="http://schemas.microsoft.com/office/drawing/2014/main" id="{3301FFCA-D1A4-46D2-AB48-C90EACD1798E}"/>
              </a:ext>
            </a:extLst>
          </p:cNvPr>
          <p:cNvPicPr>
            <a:picLocks noChangeAspect="1"/>
          </p:cNvPicPr>
          <p:nvPr/>
        </p:nvPicPr>
        <p:blipFill>
          <a:blip r:embed="rId4"/>
          <a:stretch>
            <a:fillRect/>
          </a:stretch>
        </p:blipFill>
        <p:spPr>
          <a:xfrm>
            <a:off x="4212561" y="3205316"/>
            <a:ext cx="3181296" cy="2810204"/>
          </a:xfrm>
          <a:prstGeom prst="rect">
            <a:avLst/>
          </a:prstGeom>
        </p:spPr>
      </p:pic>
    </p:spTree>
    <p:extLst>
      <p:ext uri="{BB962C8B-B14F-4D97-AF65-F5344CB8AC3E}">
        <p14:creationId xmlns:p14="http://schemas.microsoft.com/office/powerpoint/2010/main" val="38488630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20</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All the data accessible by the system has to be presented as image data.</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For global image sources, common pattern used is web-based level of detail service called the Web Map Service (WMS) [6]</a:t>
            </a:r>
            <a:endParaRPr lang="en-US" sz="2500" i="1"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endParaRPr lang="en-US" sz="2500" i="1"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access to these online datasets in the system is unified by Geospatial Data Abstraction Library (GDAL) [</a:t>
            </a:r>
            <a:r>
              <a:rPr lang="en-US" sz="2500" i="1" dirty="0">
                <a:solidFill>
                  <a:schemeClr val="bg1"/>
                </a:solidFill>
                <a:latin typeface="Calibri Light" panose="020F0302020204030204" pitchFamily="34" charset="0"/>
                <a:cs typeface="Segoe UI Light" panose="020B0502040204020203" pitchFamily="34" charset="0"/>
              </a:rPr>
              <a:t>7</a:t>
            </a:r>
            <a:r>
              <a:rPr lang="en-US" sz="2500" dirty="0">
                <a:solidFill>
                  <a:schemeClr val="bg1"/>
                </a:solidFill>
                <a:latin typeface="Calibri Light" panose="020F0302020204030204" pitchFamily="34" charset="0"/>
                <a:cs typeface="Segoe UI Light" panose="020B0502040204020203" pitchFamily="34" charset="0"/>
              </a:rPr>
              <a:t>]</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For iterative image projections, e.g. Pluto, individual images are loaded as they are produced and released by the astronomers team.</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Data Access</a:t>
            </a:r>
          </a:p>
        </p:txBody>
      </p:sp>
    </p:spTree>
    <p:extLst>
      <p:ext uri="{BB962C8B-B14F-4D97-AF65-F5344CB8AC3E}">
        <p14:creationId xmlns:p14="http://schemas.microsoft.com/office/powerpoint/2010/main" val="16194351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21</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To support the layering of multiple data sources, authors chose to employ the equirectangular geographic projection as a single unified projection format.</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Essentially, in this section, author describes different conversion methods they used for the data obtained from different sources.</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Data Preparation</a:t>
            </a:r>
          </a:p>
        </p:txBody>
      </p:sp>
    </p:spTree>
    <p:extLst>
      <p:ext uri="{BB962C8B-B14F-4D97-AF65-F5344CB8AC3E}">
        <p14:creationId xmlns:p14="http://schemas.microsoft.com/office/powerpoint/2010/main" val="25403771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22</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To support the direct iterative visualization of spacecraft images acquisition, the system interfaces with various tools used in space planning and monitoring.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information gathered is used to reconstruct the location and orientation of spacecraft along with specifications of the camera system.</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Taking timing into the account, the images are projected and stored in an equirectangular global image map of the entire globe.</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This map can then be used as a data source providing image data to renderer.</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Real-Time Image Projection</a:t>
            </a:r>
          </a:p>
        </p:txBody>
      </p:sp>
    </p:spTree>
    <p:extLst>
      <p:ext uri="{BB962C8B-B14F-4D97-AF65-F5344CB8AC3E}">
        <p14:creationId xmlns:p14="http://schemas.microsoft.com/office/powerpoint/2010/main" val="41271349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23</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rendering system is primarily driven by the rendering of the chunks which are organized into a quad-tree. Each chunk covers a particular geographic area of the planetary surface. Processing pipeline is shown below.</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Rendering System</a:t>
            </a:r>
          </a:p>
        </p:txBody>
      </p:sp>
      <p:pic>
        <p:nvPicPr>
          <p:cNvPr id="2" name="Picture 1">
            <a:extLst>
              <a:ext uri="{FF2B5EF4-FFF2-40B4-BE49-F238E27FC236}">
                <a16:creationId xmlns:a16="http://schemas.microsoft.com/office/drawing/2014/main" id="{6686CA29-5413-43B9-836C-84CA5C0EAEFE}"/>
              </a:ext>
            </a:extLst>
          </p:cNvPr>
          <p:cNvPicPr>
            <a:picLocks noChangeAspect="1"/>
          </p:cNvPicPr>
          <p:nvPr/>
        </p:nvPicPr>
        <p:blipFill>
          <a:blip r:embed="rId4"/>
          <a:stretch>
            <a:fillRect/>
          </a:stretch>
        </p:blipFill>
        <p:spPr>
          <a:xfrm>
            <a:off x="2258580" y="3060359"/>
            <a:ext cx="7248525" cy="2409825"/>
          </a:xfrm>
          <a:prstGeom prst="rect">
            <a:avLst/>
          </a:prstGeom>
        </p:spPr>
      </p:pic>
      <p:sp>
        <p:nvSpPr>
          <p:cNvPr id="12" name="TextBox 11">
            <a:extLst>
              <a:ext uri="{FF2B5EF4-FFF2-40B4-BE49-F238E27FC236}">
                <a16:creationId xmlns:a16="http://schemas.microsoft.com/office/drawing/2014/main" id="{12BB9042-31D3-422A-B1A5-A0ACE8DBEFEF}"/>
              </a:ext>
            </a:extLst>
          </p:cNvPr>
          <p:cNvSpPr txBox="1"/>
          <p:nvPr/>
        </p:nvSpPr>
        <p:spPr>
          <a:xfrm>
            <a:off x="2684895" y="5470184"/>
            <a:ext cx="6500192" cy="338554"/>
          </a:xfrm>
          <a:prstGeom prst="rect">
            <a:avLst/>
          </a:prstGeom>
          <a:noFill/>
        </p:spPr>
        <p:txBody>
          <a:bodyPr wrap="square" rtlCol="0">
            <a:spAutoFit/>
          </a:bodyPr>
          <a:lstStyle/>
          <a:p>
            <a:pPr algn="ctr"/>
            <a:r>
              <a:rPr lang="en-IN" sz="1600" dirty="0">
                <a:solidFill>
                  <a:schemeClr val="bg1"/>
                </a:solidFill>
                <a:latin typeface="Calibri Light" panose="020F0302020204030204" pitchFamily="34" charset="0"/>
                <a:ea typeface="+mj-ea"/>
                <a:cs typeface="Calibri Light" panose="020F0302020204030204" pitchFamily="34" charset="0"/>
              </a:rPr>
              <a:t>Fig. 3: Chunk tree processing and rendering pipeline overview*</a:t>
            </a:r>
          </a:p>
        </p:txBody>
      </p:sp>
      <p:sp>
        <p:nvSpPr>
          <p:cNvPr id="13" name="TextBox 12">
            <a:extLst>
              <a:ext uri="{FF2B5EF4-FFF2-40B4-BE49-F238E27FC236}">
                <a16:creationId xmlns:a16="http://schemas.microsoft.com/office/drawing/2014/main" id="{D297D0C3-5A56-4592-B61E-F6B226D852ED}"/>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28451545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24</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First, the chunk tree is processed to reflect the best fit for the given camera view. The chunk tree is then evaluated and chunks are either culled, split into child nodes, or merged. The resulting leaves are flagged for rendering.</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Second, the system requests tile data from tile providers and will continue to render chunks with the currently available tiles. Tiles and layers are then combined in the fragment pipeline.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Third, Each chunk is rendered as a skirted regular grid mesh associated with a geodetic area and level of detail.</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Rendering System</a:t>
            </a:r>
          </a:p>
        </p:txBody>
      </p:sp>
    </p:spTree>
    <p:extLst>
      <p:ext uri="{BB962C8B-B14F-4D97-AF65-F5344CB8AC3E}">
        <p14:creationId xmlns:p14="http://schemas.microsoft.com/office/powerpoint/2010/main" val="37590257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25</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Chunk nodes are organized in a quad-tree and defined as C{</a:t>
            </a:r>
            <a:r>
              <a:rPr lang="en-US" sz="2500" dirty="0" err="1">
                <a:solidFill>
                  <a:schemeClr val="bg1"/>
                </a:solidFill>
                <a:latin typeface="Calibri Light" panose="020F0302020204030204" pitchFamily="34" charset="0"/>
                <a:cs typeface="Segoe UI Light" panose="020B0502040204020203" pitchFamily="34" charset="0"/>
              </a:rPr>
              <a:t>x,y</a:t>
            </a:r>
            <a:r>
              <a:rPr lang="en-US" sz="2500" dirty="0">
                <a:solidFill>
                  <a:schemeClr val="bg1"/>
                </a:solidFill>
                <a:latin typeface="Calibri Light" panose="020F0302020204030204" pitchFamily="34" charset="0"/>
                <a:cs typeface="Segoe UI Light" panose="020B0502040204020203" pitchFamily="34" charset="0"/>
              </a:rPr>
              <a:t>}</a:t>
            </a:r>
            <a:r>
              <a:rPr lang="en-US" sz="2500" baseline="-25000" dirty="0">
                <a:solidFill>
                  <a:schemeClr val="bg1"/>
                </a:solidFill>
                <a:latin typeface="Calibri Light" panose="020F0302020204030204" pitchFamily="34" charset="0"/>
                <a:cs typeface="Segoe UI Light" panose="020B0502040204020203" pitchFamily="34" charset="0"/>
              </a:rPr>
              <a:t>k </a:t>
            </a:r>
            <a:r>
              <a:rPr lang="en-US" sz="2500" dirty="0">
                <a:solidFill>
                  <a:schemeClr val="bg1"/>
                </a:solidFill>
                <a:latin typeface="Calibri Light" panose="020F0302020204030204" pitchFamily="34" charset="0"/>
                <a:cs typeface="Segoe UI Light" panose="020B0502040204020203" pitchFamily="34" charset="0"/>
              </a:rPr>
              <a:t>for a geographic coordinate index (x , y) and detail level k. </a:t>
            </a:r>
          </a:p>
          <a:p>
            <a:pPr algn="just">
              <a:buFont typeface="Courier New" panose="02070309020205020404" pitchFamily="49" charset="0"/>
              <a:buChar char="o"/>
            </a:pPr>
            <a:endParaRPr lang="en-US" sz="2500" i="1"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i="1" dirty="0">
                <a:solidFill>
                  <a:schemeClr val="bg1"/>
                </a:solidFill>
                <a:latin typeface="Calibri Light" panose="020F0302020204030204" pitchFamily="34" charset="0"/>
                <a:cs typeface="Segoe UI Light" panose="020B0502040204020203" pitchFamily="34" charset="0"/>
              </a:rPr>
              <a:t>Chunk Selection: </a:t>
            </a:r>
            <a:r>
              <a:rPr lang="en-US" sz="2500" dirty="0">
                <a:solidFill>
                  <a:schemeClr val="bg1"/>
                </a:solidFill>
                <a:latin typeface="Calibri Light" panose="020F0302020204030204" pitchFamily="34" charset="0"/>
                <a:cs typeface="Segoe UI Light" panose="020B0502040204020203" pitchFamily="34" charset="0"/>
              </a:rPr>
              <a:t>selection is done using a unique error metric calculated on the fly using an approximation of the chunk’s projected area on a sphere. </a:t>
            </a:r>
          </a:p>
          <a:p>
            <a:pPr algn="just">
              <a:buFont typeface="Courier New" panose="02070309020205020404" pitchFamily="49" charset="0"/>
              <a:buChar char="o"/>
            </a:pPr>
            <a:endParaRPr lang="en-US" sz="4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i="1" dirty="0">
                <a:solidFill>
                  <a:schemeClr val="bg1"/>
                </a:solidFill>
                <a:latin typeface="Calibri Light" panose="020F0302020204030204" pitchFamily="34" charset="0"/>
                <a:cs typeface="Segoe UI Light" panose="020B0502040204020203" pitchFamily="34" charset="0"/>
              </a:rPr>
              <a:t>Level Limitation: </a:t>
            </a:r>
            <a:r>
              <a:rPr lang="en-US" sz="2500" dirty="0">
                <a:solidFill>
                  <a:schemeClr val="bg1"/>
                </a:solidFill>
                <a:latin typeface="Calibri Light" panose="020F0302020204030204" pitchFamily="34" charset="0"/>
                <a:cs typeface="Segoe UI Light" panose="020B0502040204020203" pitchFamily="34" charset="0"/>
              </a:rPr>
              <a:t>If a specific tile dataset does not contain any higher resolution tiles the maximum level of the chunk tree is limited.</a:t>
            </a:r>
          </a:p>
          <a:p>
            <a:pPr algn="just">
              <a:buFont typeface="Courier New" panose="02070309020205020404" pitchFamily="49" charset="0"/>
              <a:buChar char="o"/>
            </a:pPr>
            <a:endParaRPr lang="en-US" sz="4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i="1" dirty="0">
                <a:solidFill>
                  <a:schemeClr val="bg1"/>
                </a:solidFill>
                <a:latin typeface="Calibri Light" panose="020F0302020204030204" pitchFamily="34" charset="0"/>
                <a:cs typeface="Segoe UI Light" panose="020B0502040204020203" pitchFamily="34" charset="0"/>
              </a:rPr>
              <a:t>Chunk Culling: </a:t>
            </a:r>
            <a:r>
              <a:rPr lang="en-US" sz="2500" dirty="0">
                <a:solidFill>
                  <a:schemeClr val="bg1"/>
                </a:solidFill>
                <a:latin typeface="Calibri Light" panose="020F0302020204030204" pitchFamily="34" charset="0"/>
                <a:cs typeface="Segoe UI Light" panose="020B0502040204020203" pitchFamily="34" charset="0"/>
              </a:rPr>
              <a:t>	To minimize the rendering calls, invisible chunks are culled. For horizon culling, maximum height of the chunk as bounding sphere is used.</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Chunk Processing</a:t>
            </a:r>
          </a:p>
        </p:txBody>
      </p:sp>
    </p:spTree>
    <p:extLst>
      <p:ext uri="{BB962C8B-B14F-4D97-AF65-F5344CB8AC3E}">
        <p14:creationId xmlns:p14="http://schemas.microsoft.com/office/powerpoint/2010/main" val="36468531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26</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 chunk is affected by multiple tiles that have a texture representing a geodetic area. Layers provide different semantic meaning for groups of tiles.</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Each layer has a corresponding tile provider that the renderer will query using the tile index, representing the corresponding chunk to render.</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After the processing, once the image data is ready, a tile is created and uploaded to GPU memory as a texture. The tile provider uses an in-memory least recently used (LRU) cache so that it can return a cached tile upon request.</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Tile Management</a:t>
            </a:r>
          </a:p>
        </p:txBody>
      </p:sp>
    </p:spTree>
    <p:extLst>
      <p:ext uri="{BB962C8B-B14F-4D97-AF65-F5344CB8AC3E}">
        <p14:creationId xmlns:p14="http://schemas.microsoft.com/office/powerpoint/2010/main" val="29698385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27</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Given a chunk tree, each chunk that is flagged as visible is rendered individually.</a:t>
            </a: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Each time a chunk needs to be rendered, all active layers will be queried for the most appropriate tiles. If the requested resolution level is not available, lower levels will be used.</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Chunk Rendering</a:t>
            </a:r>
          </a:p>
        </p:txBody>
      </p:sp>
      <p:pic>
        <p:nvPicPr>
          <p:cNvPr id="2" name="Picture 1">
            <a:extLst>
              <a:ext uri="{FF2B5EF4-FFF2-40B4-BE49-F238E27FC236}">
                <a16:creationId xmlns:a16="http://schemas.microsoft.com/office/drawing/2014/main" id="{F7129E55-BC52-4F1E-AC3C-241685B7CD37}"/>
              </a:ext>
            </a:extLst>
          </p:cNvPr>
          <p:cNvPicPr>
            <a:picLocks noChangeAspect="1"/>
          </p:cNvPicPr>
          <p:nvPr/>
        </p:nvPicPr>
        <p:blipFill>
          <a:blip r:embed="rId4"/>
          <a:stretch>
            <a:fillRect/>
          </a:stretch>
        </p:blipFill>
        <p:spPr>
          <a:xfrm>
            <a:off x="943898" y="3407759"/>
            <a:ext cx="4844828" cy="2735826"/>
          </a:xfrm>
          <a:prstGeom prst="rect">
            <a:avLst/>
          </a:prstGeom>
        </p:spPr>
      </p:pic>
      <p:sp>
        <p:nvSpPr>
          <p:cNvPr id="12" name="TextBox 11">
            <a:extLst>
              <a:ext uri="{FF2B5EF4-FFF2-40B4-BE49-F238E27FC236}">
                <a16:creationId xmlns:a16="http://schemas.microsoft.com/office/drawing/2014/main" id="{9E10F758-BA73-4AB8-B392-E71C68A320E5}"/>
              </a:ext>
            </a:extLst>
          </p:cNvPr>
          <p:cNvSpPr txBox="1"/>
          <p:nvPr/>
        </p:nvSpPr>
        <p:spPr>
          <a:xfrm>
            <a:off x="6090080" y="4667517"/>
            <a:ext cx="5060019" cy="615553"/>
          </a:xfrm>
          <a:prstGeom prst="rect">
            <a:avLst/>
          </a:prstGeom>
          <a:noFill/>
        </p:spPr>
        <p:txBody>
          <a:bodyPr wrap="square" rtlCol="0">
            <a:spAutoFit/>
          </a:bodyPr>
          <a:lstStyle/>
          <a:p>
            <a:r>
              <a:rPr lang="en-IN" sz="1600" dirty="0">
                <a:solidFill>
                  <a:schemeClr val="bg1"/>
                </a:solidFill>
                <a:latin typeface="Calibri Light" panose="020F0302020204030204" pitchFamily="34" charset="0"/>
                <a:ea typeface="+mj-ea"/>
                <a:cs typeface="Calibri Light" panose="020F0302020204030204" pitchFamily="34" charset="0"/>
              </a:rPr>
              <a:t>Fig. 4: </a:t>
            </a:r>
            <a:r>
              <a:rPr lang="en-US" sz="1600" dirty="0">
                <a:solidFill>
                  <a:schemeClr val="bg1"/>
                </a:solidFill>
              </a:rPr>
              <a:t>Rendering chunk C{6,4}</a:t>
            </a:r>
            <a:r>
              <a:rPr lang="en-US" sz="1600" baseline="-25000" dirty="0">
                <a:solidFill>
                  <a:schemeClr val="bg1"/>
                </a:solidFill>
              </a:rPr>
              <a:t>5</a:t>
            </a:r>
            <a:r>
              <a:rPr lang="en-US" sz="1600" dirty="0">
                <a:solidFill>
                  <a:schemeClr val="bg1"/>
                </a:solidFill>
              </a:rPr>
              <a:t> by combining the information from 9 tiles</a:t>
            </a:r>
            <a:r>
              <a:rPr lang="en-US" dirty="0">
                <a:solidFill>
                  <a:schemeClr val="bg1"/>
                </a:solidFill>
              </a:rPr>
              <a:t>. </a:t>
            </a:r>
            <a:r>
              <a:rPr lang="en-IN" sz="1600" dirty="0">
                <a:solidFill>
                  <a:schemeClr val="bg1"/>
                </a:solidFill>
                <a:latin typeface="Calibri Light" panose="020F0302020204030204" pitchFamily="34" charset="0"/>
                <a:ea typeface="+mj-ea"/>
                <a:cs typeface="Calibri Light" panose="020F0302020204030204" pitchFamily="34" charset="0"/>
              </a:rPr>
              <a:t>*</a:t>
            </a:r>
          </a:p>
        </p:txBody>
      </p:sp>
      <p:sp>
        <p:nvSpPr>
          <p:cNvPr id="13" name="TextBox 12">
            <a:extLst>
              <a:ext uri="{FF2B5EF4-FFF2-40B4-BE49-F238E27FC236}">
                <a16:creationId xmlns:a16="http://schemas.microsoft.com/office/drawing/2014/main" id="{445101D5-B84A-414A-B7DA-0EFFFA5F1CCB}"/>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12126031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28</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Authors briefly describes the four rendering techniques for vertex positioning to account for both accuracy and precision.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Model-space rendering</a:t>
            </a:r>
          </a:p>
          <a:p>
            <a:pPr algn="just">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Camera-space rendering</a:t>
            </a:r>
          </a:p>
          <a:p>
            <a:pPr algn="just">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Combined model and camera-space rendering</a:t>
            </a:r>
          </a:p>
          <a:p>
            <a:pPr algn="just">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Fragment Blending – This itself has three types namely, Layer group blending, Layer blending, and Level blending. </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Chunk Rendering</a:t>
            </a:r>
          </a:p>
        </p:txBody>
      </p:sp>
    </p:spTree>
    <p:extLst>
      <p:ext uri="{BB962C8B-B14F-4D97-AF65-F5344CB8AC3E}">
        <p14:creationId xmlns:p14="http://schemas.microsoft.com/office/powerpoint/2010/main" val="10426352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29</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 time stamp corresponding to the current simulation time is used to instantiate a tile provider for any given time step. The system store a template defining the dataset without a specific time stamp.</a:t>
            </a:r>
          </a:p>
          <a:p>
            <a:pPr algn="just">
              <a:buFont typeface="Courier New" panose="02070309020205020404" pitchFamily="49" charset="0"/>
              <a:buChar char="o"/>
            </a:pPr>
            <a:endParaRPr lang="en-US" sz="4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When a tile is called, and the corresponding tile provider needs to be created, the time stamp key is replaced with a time stamp and a new dataset is opened.</a:t>
            </a:r>
          </a:p>
          <a:p>
            <a:pPr algn="just">
              <a:buFont typeface="Courier New" panose="02070309020205020404" pitchFamily="49" charset="0"/>
              <a:buChar char="o"/>
            </a:pPr>
            <a:endParaRPr lang="en-US" sz="4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Memory buffering is important for temporal datasets because opening datasets and streaming tile data on demand can cause delay in tile loading. </a:t>
            </a:r>
          </a:p>
          <a:p>
            <a:pPr algn="just">
              <a:buFont typeface="Courier New" panose="02070309020205020404" pitchFamily="49" charset="0"/>
              <a:buChar char="o"/>
            </a:pPr>
            <a:endParaRPr lang="en-US" sz="4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Memory buffering can either be performed by pre-caching tiles when initializing the software or by browsing to the specific time intervals and let the tiles load as they are requested.</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Time Varying Datasets</a:t>
            </a:r>
          </a:p>
        </p:txBody>
      </p:sp>
    </p:spTree>
    <p:extLst>
      <p:ext uri="{BB962C8B-B14F-4D97-AF65-F5344CB8AC3E}">
        <p14:creationId xmlns:p14="http://schemas.microsoft.com/office/powerpoint/2010/main" val="14134158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3</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spcAft>
                <a:spcPts val="2500"/>
              </a:spcAft>
              <a:buClr>
                <a:schemeClr val="accent1">
                  <a:lumMod val="75000"/>
                </a:schemeClr>
              </a:buClr>
              <a:buSzPct val="75000"/>
              <a:buFont typeface="Courier New" panose="02070309020205020404" pitchFamily="49" charset="0"/>
              <a:buChar char="o"/>
            </a:pPr>
            <a:r>
              <a:rPr lang="en-US" sz="2400" dirty="0">
                <a:solidFill>
                  <a:schemeClr val="bg1"/>
                </a:solidFill>
                <a:latin typeface="Calibri Light" panose="020F0302020204030204" pitchFamily="34" charset="0"/>
                <a:cs typeface="Calibri Light" panose="020F0302020204030204" pitchFamily="34" charset="0"/>
              </a:rPr>
              <a:t>Analyzing topological structures by utilizing distances and similarity measures between notes, ordered) sequences of notes, whole chords, and beats. </a:t>
            </a:r>
          </a:p>
          <a:p>
            <a:pPr algn="just">
              <a:spcAft>
                <a:spcPts val="2500"/>
              </a:spcAft>
              <a:buClr>
                <a:schemeClr val="accent1">
                  <a:lumMod val="75000"/>
                </a:schemeClr>
              </a:buClr>
              <a:buSzPct val="75000"/>
              <a:buFont typeface="Courier New" panose="02070309020205020404" pitchFamily="49" charset="0"/>
              <a:buChar char="o"/>
            </a:pPr>
            <a:r>
              <a:rPr lang="en-US" sz="2400" dirty="0">
                <a:solidFill>
                  <a:schemeClr val="bg1"/>
                </a:solidFill>
                <a:latin typeface="Calibri Light" panose="020F0302020204030204" pitchFamily="34" charset="0"/>
                <a:cs typeface="Calibri Light" panose="020F0302020204030204" pitchFamily="34" charset="0"/>
              </a:rPr>
              <a:t>Extract these topological features for various kinds of music and see if these can be applied to higher level tasks such as genre classification, artist identification etc. </a:t>
            </a:r>
          </a:p>
          <a:p>
            <a:pPr algn="just">
              <a:spcAft>
                <a:spcPts val="2500"/>
              </a:spcAft>
              <a:buClr>
                <a:schemeClr val="accent1">
                  <a:lumMod val="75000"/>
                </a:schemeClr>
              </a:buClr>
              <a:buSzPct val="75000"/>
              <a:buFont typeface="Courier New" panose="02070309020205020404" pitchFamily="49" charset="0"/>
              <a:buChar char="o"/>
            </a:pPr>
            <a:r>
              <a:rPr lang="en-US" sz="2400" dirty="0">
                <a:solidFill>
                  <a:schemeClr val="bg1"/>
                </a:solidFill>
                <a:latin typeface="Calibri Light" panose="020F0302020204030204" pitchFamily="34" charset="0"/>
                <a:cs typeface="Calibri Light" panose="020F0302020204030204" pitchFamily="34" charset="0"/>
              </a:rPr>
              <a:t>Identifying common chord progressions in the popular music. </a:t>
            </a:r>
          </a:p>
          <a:p>
            <a:pPr algn="just">
              <a:spcAft>
                <a:spcPts val="2500"/>
              </a:spcAft>
              <a:buClr>
                <a:schemeClr val="accent1">
                  <a:lumMod val="75000"/>
                </a:schemeClr>
              </a:buClr>
              <a:buSzPct val="75000"/>
              <a:buFont typeface="Courier New" panose="02070309020205020404" pitchFamily="49" charset="0"/>
              <a:buChar char="o"/>
            </a:pPr>
            <a:r>
              <a:rPr lang="en-US" sz="2400" dirty="0">
                <a:solidFill>
                  <a:schemeClr val="bg1"/>
                </a:solidFill>
                <a:latin typeface="Calibri Light" panose="020F0302020204030204" pitchFamily="34" charset="0"/>
                <a:cs typeface="Calibri Light" panose="020F0302020204030204" pitchFamily="34" charset="0"/>
              </a:rPr>
              <a:t>Apply machine learning algorithms on higher level tasks such as genre classification, artist identification, analyzing difference between musical styles of different composers. </a:t>
            </a:r>
          </a:p>
          <a:p>
            <a:pPr algn="just">
              <a:spcAft>
                <a:spcPts val="2500"/>
              </a:spcAft>
              <a:buClr>
                <a:schemeClr val="accent1">
                  <a:lumMod val="75000"/>
                </a:schemeClr>
              </a:buClr>
              <a:buSzPct val="75000"/>
              <a:buFont typeface="Courier New" panose="02070309020205020404" pitchFamily="49" charset="0"/>
              <a:buChar char="o"/>
            </a:pPr>
            <a:endParaRPr lang="en-US" sz="2400" dirty="0">
              <a:solidFill>
                <a:schemeClr val="bg1"/>
              </a:solidFill>
              <a:latin typeface="Calibri Light" panose="020F0302020204030204" pitchFamily="34" charset="0"/>
              <a:cs typeface="Calibri Light" panose="020F0302020204030204"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400" dirty="0">
              <a:solidFill>
                <a:schemeClr val="bg1"/>
              </a:solidFill>
              <a:latin typeface="Calibri Light" panose="020F0302020204030204" pitchFamily="34" charset="0"/>
              <a:cs typeface="Calibri Light" panose="020F0302020204030204"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400" dirty="0">
              <a:solidFill>
                <a:schemeClr val="bg1"/>
              </a:solidFill>
              <a:latin typeface="Calibri Light" panose="020F0302020204030204" pitchFamily="34" charset="0"/>
              <a:cs typeface="Calibri Light" panose="020F0302020204030204"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400" dirty="0">
              <a:solidFill>
                <a:schemeClr val="bg1"/>
              </a:solidFill>
              <a:latin typeface="Calibri Light" panose="020F0302020204030204" pitchFamily="34" charset="0"/>
              <a:cs typeface="Calibri Light" panose="020F0302020204030204"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Proposed Methods and Tasks</a:t>
            </a:r>
          </a:p>
        </p:txBody>
      </p:sp>
    </p:spTree>
    <p:extLst>
      <p:ext uri="{BB962C8B-B14F-4D97-AF65-F5344CB8AC3E}">
        <p14:creationId xmlns:p14="http://schemas.microsoft.com/office/powerpoint/2010/main" val="22398205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85000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Background and Motivation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Introduction and Problem Statement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Related Works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Methodology and Solutions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Simulation Results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Research</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30</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41855945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31</a:t>
            </a:fld>
            <a:endParaRPr lang="en-US" dirty="0"/>
          </a:p>
        </p:txBody>
      </p:sp>
      <p:pic>
        <p:nvPicPr>
          <p:cNvPr id="2" name="Content Placeholder 1">
            <a:extLst>
              <a:ext uri="{FF2B5EF4-FFF2-40B4-BE49-F238E27FC236}">
                <a16:creationId xmlns:a16="http://schemas.microsoft.com/office/drawing/2014/main" id="{90303276-691D-45EC-AAF2-7684F7635AEF}"/>
              </a:ext>
            </a:extLst>
          </p:cNvPr>
          <p:cNvPicPr>
            <a:picLocks noGrp="1" noChangeAspect="1"/>
          </p:cNvPicPr>
          <p:nvPr>
            <p:ph idx="1"/>
          </p:nvPr>
        </p:nvPicPr>
        <p:blipFill>
          <a:blip r:embed="rId4"/>
          <a:stretch>
            <a:fillRect/>
          </a:stretch>
        </p:blipFill>
        <p:spPr>
          <a:xfrm>
            <a:off x="763332" y="1591403"/>
            <a:ext cx="6148746" cy="2757708"/>
          </a:xfrm>
          <a:prstGeom prst="rect">
            <a:avLst/>
          </a:prstGeom>
        </p:spPr>
      </p:pic>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Globe Browsing on Mars</a:t>
            </a:r>
          </a:p>
        </p:txBody>
      </p:sp>
      <p:sp>
        <p:nvSpPr>
          <p:cNvPr id="12" name="TextBox 11">
            <a:extLst>
              <a:ext uri="{FF2B5EF4-FFF2-40B4-BE49-F238E27FC236}">
                <a16:creationId xmlns:a16="http://schemas.microsoft.com/office/drawing/2014/main" id="{ED48B04E-24AC-4676-B3FD-92499125B605}"/>
              </a:ext>
            </a:extLst>
          </p:cNvPr>
          <p:cNvSpPr txBox="1"/>
          <p:nvPr/>
        </p:nvSpPr>
        <p:spPr>
          <a:xfrm>
            <a:off x="7037847" y="2354704"/>
            <a:ext cx="4390822" cy="1077218"/>
          </a:xfrm>
          <a:prstGeom prst="rect">
            <a:avLst/>
          </a:prstGeom>
          <a:noFill/>
        </p:spPr>
        <p:txBody>
          <a:bodyPr wrap="square" rtlCol="0">
            <a:spAutoFit/>
          </a:bodyPr>
          <a:lstStyle/>
          <a:p>
            <a:pPr algn="just"/>
            <a:r>
              <a:rPr lang="en-IN" sz="1600" dirty="0">
                <a:solidFill>
                  <a:schemeClr val="bg1"/>
                </a:solidFill>
                <a:latin typeface="Calibri Light" panose="020F0302020204030204" pitchFamily="34" charset="0"/>
                <a:ea typeface="+mj-ea"/>
                <a:cs typeface="Calibri Light" panose="020F0302020204030204" pitchFamily="34" charset="0"/>
              </a:rPr>
              <a:t>Fig. 5: </a:t>
            </a:r>
            <a:r>
              <a:rPr lang="en-US" sz="1600" dirty="0">
                <a:solidFill>
                  <a:schemeClr val="bg1"/>
                </a:solidFill>
                <a:latin typeface="Calibri Light" panose="020F0302020204030204" pitchFamily="34" charset="0"/>
                <a:ea typeface="+mj-ea"/>
                <a:cs typeface="Calibri Light" panose="020F0302020204030204" pitchFamily="34" charset="0"/>
              </a:rPr>
              <a:t>Browsing the surface of Mars in a clustered environment rendering on the power wall at the University of Utah. The system uses eight rendering nodes, each connected to four screens. *</a:t>
            </a:r>
            <a:endParaRPr lang="en-IN" sz="1600" dirty="0">
              <a:solidFill>
                <a:schemeClr val="bg1"/>
              </a:solidFill>
              <a:latin typeface="Calibri Light" panose="020F0302020204030204" pitchFamily="34" charset="0"/>
              <a:ea typeface="+mj-ea"/>
              <a:cs typeface="Calibri Light" panose="020F0302020204030204" pitchFamily="34" charset="0"/>
            </a:endParaRPr>
          </a:p>
        </p:txBody>
      </p:sp>
      <p:sp>
        <p:nvSpPr>
          <p:cNvPr id="13" name="Rectangle 12">
            <a:extLst>
              <a:ext uri="{FF2B5EF4-FFF2-40B4-BE49-F238E27FC236}">
                <a16:creationId xmlns:a16="http://schemas.microsoft.com/office/drawing/2014/main" id="{C576640F-E02C-4C8A-931C-0AB14C70EC71}"/>
              </a:ext>
            </a:extLst>
          </p:cNvPr>
          <p:cNvSpPr/>
          <p:nvPr/>
        </p:nvSpPr>
        <p:spPr>
          <a:xfrm>
            <a:off x="763331" y="4579013"/>
            <a:ext cx="10665337" cy="1246495"/>
          </a:xfrm>
          <a:prstGeom prst="rect">
            <a:avLst/>
          </a:prstGeom>
        </p:spPr>
        <p:txBody>
          <a:bodyPr wrap="square">
            <a:spAutoFit/>
          </a:bodyPr>
          <a:lstStyle/>
          <a:p>
            <a:pPr marL="342900" indent="-342900" algn="just">
              <a:buFont typeface="Courier New" panose="02070309020205020404" pitchFamily="49" charset="0"/>
              <a:buChar char="o"/>
            </a:pPr>
            <a:r>
              <a:rPr lang="en-US" sz="2500" dirty="0">
                <a:solidFill>
                  <a:schemeClr val="bg1"/>
                </a:solidFill>
                <a:latin typeface="Calibri Light" panose="020F0302020204030204" pitchFamily="34" charset="0"/>
                <a:ea typeface="+mj-ea"/>
                <a:cs typeface="Segoe UI Light" panose="020B0502040204020203" pitchFamily="34" charset="0"/>
              </a:rPr>
              <a:t>The Mars globe browsing sessions have been used in a large number of public presentations to explain the history of Mars exploration, and the ability to contextualize events pertaining to the rovers on the surface.</a:t>
            </a:r>
          </a:p>
        </p:txBody>
      </p:sp>
      <p:sp>
        <p:nvSpPr>
          <p:cNvPr id="14" name="TextBox 13">
            <a:extLst>
              <a:ext uri="{FF2B5EF4-FFF2-40B4-BE49-F238E27FC236}">
                <a16:creationId xmlns:a16="http://schemas.microsoft.com/office/drawing/2014/main" id="{C7E9CA4A-BC99-4949-87D7-BAA9CA83A1C5}"/>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33464663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32</a:t>
            </a:fld>
            <a:endParaRPr lang="en-US" dirty="0"/>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Demonstration for Mars, Earth &amp; Pluto</a:t>
            </a:r>
          </a:p>
        </p:txBody>
      </p:sp>
      <p:sp>
        <p:nvSpPr>
          <p:cNvPr id="14" name="TextBox 13">
            <a:extLst>
              <a:ext uri="{FF2B5EF4-FFF2-40B4-BE49-F238E27FC236}">
                <a16:creationId xmlns:a16="http://schemas.microsoft.com/office/drawing/2014/main" id="{C7E9CA4A-BC99-4949-87D7-BAA9CA83A1C5}"/>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pic>
        <p:nvPicPr>
          <p:cNvPr id="16" name="Picture 15">
            <a:extLst>
              <a:ext uri="{FF2B5EF4-FFF2-40B4-BE49-F238E27FC236}">
                <a16:creationId xmlns:a16="http://schemas.microsoft.com/office/drawing/2014/main" id="{E70A1906-9B61-43E7-B8B9-B0D8E78EBB6E}"/>
              </a:ext>
            </a:extLst>
          </p:cNvPr>
          <p:cNvPicPr>
            <a:picLocks noChangeAspect="1"/>
          </p:cNvPicPr>
          <p:nvPr/>
        </p:nvPicPr>
        <p:blipFill>
          <a:blip r:embed="rId4"/>
          <a:stretch>
            <a:fillRect/>
          </a:stretch>
        </p:blipFill>
        <p:spPr>
          <a:xfrm>
            <a:off x="1256123" y="1620022"/>
            <a:ext cx="4288262" cy="2573435"/>
          </a:xfrm>
          <a:prstGeom prst="rect">
            <a:avLst/>
          </a:prstGeom>
        </p:spPr>
      </p:pic>
      <p:pic>
        <p:nvPicPr>
          <p:cNvPr id="17" name="Picture 16">
            <a:extLst>
              <a:ext uri="{FF2B5EF4-FFF2-40B4-BE49-F238E27FC236}">
                <a16:creationId xmlns:a16="http://schemas.microsoft.com/office/drawing/2014/main" id="{9C49E4C5-D669-4FBD-87B7-7AA4643344FE}"/>
              </a:ext>
            </a:extLst>
          </p:cNvPr>
          <p:cNvPicPr>
            <a:picLocks noChangeAspect="1"/>
          </p:cNvPicPr>
          <p:nvPr/>
        </p:nvPicPr>
        <p:blipFill>
          <a:blip r:embed="rId5"/>
          <a:stretch>
            <a:fillRect/>
          </a:stretch>
        </p:blipFill>
        <p:spPr>
          <a:xfrm>
            <a:off x="6023638" y="1620022"/>
            <a:ext cx="4288262" cy="2572783"/>
          </a:xfrm>
          <a:prstGeom prst="rect">
            <a:avLst/>
          </a:prstGeom>
        </p:spPr>
      </p:pic>
      <p:sp>
        <p:nvSpPr>
          <p:cNvPr id="18" name="TextBox 17">
            <a:extLst>
              <a:ext uri="{FF2B5EF4-FFF2-40B4-BE49-F238E27FC236}">
                <a16:creationId xmlns:a16="http://schemas.microsoft.com/office/drawing/2014/main" id="{BA1E47B6-B063-433C-A3D8-4316E530F13C}"/>
              </a:ext>
            </a:extLst>
          </p:cNvPr>
          <p:cNvSpPr txBox="1"/>
          <p:nvPr/>
        </p:nvSpPr>
        <p:spPr>
          <a:xfrm>
            <a:off x="1256122" y="4812769"/>
            <a:ext cx="9055777" cy="830997"/>
          </a:xfrm>
          <a:prstGeom prst="rect">
            <a:avLst/>
          </a:prstGeom>
          <a:noFill/>
        </p:spPr>
        <p:txBody>
          <a:bodyPr wrap="square" rtlCol="0">
            <a:spAutoFit/>
          </a:bodyPr>
          <a:lstStyle/>
          <a:p>
            <a:pPr algn="just"/>
            <a:r>
              <a:rPr lang="en-IN" sz="1600" dirty="0">
                <a:solidFill>
                  <a:schemeClr val="bg1"/>
                </a:solidFill>
                <a:latin typeface="Calibri Light" panose="020F0302020204030204" pitchFamily="34" charset="0"/>
                <a:ea typeface="+mj-ea"/>
                <a:cs typeface="Calibri Light" panose="020F0302020204030204" pitchFamily="34" charset="0"/>
              </a:rPr>
              <a:t>Fig. 6: a) High Resolution terrain and texture on Mars; b) Time varying datasets on Earth. </a:t>
            </a:r>
            <a:r>
              <a:rPr lang="en-US" sz="1600" dirty="0">
                <a:solidFill>
                  <a:schemeClr val="bg1"/>
                </a:solidFill>
                <a:latin typeface="Calibri Light" panose="020F0302020204030204" pitchFamily="34" charset="0"/>
                <a:ea typeface="+mj-ea"/>
                <a:cs typeface="Calibri Light" panose="020F0302020204030204" pitchFamily="34" charset="0"/>
              </a:rPr>
              <a:t>*</a:t>
            </a:r>
          </a:p>
          <a:p>
            <a:pPr algn="just"/>
            <a:r>
              <a:rPr lang="en-US" sz="1600" dirty="0">
                <a:solidFill>
                  <a:schemeClr val="bg1"/>
                </a:solidFill>
                <a:latin typeface="Calibri Light" panose="020F0302020204030204" pitchFamily="34" charset="0"/>
                <a:ea typeface="+mj-ea"/>
                <a:cs typeface="Calibri Light" panose="020F0302020204030204" pitchFamily="34" charset="0"/>
              </a:rPr>
              <a:t>This particular demonstration also used an implementation of atmospheric effects as proposed by </a:t>
            </a:r>
            <a:r>
              <a:rPr lang="en-US" sz="1600" dirty="0" err="1">
                <a:solidFill>
                  <a:schemeClr val="bg1"/>
                </a:solidFill>
                <a:latin typeface="Calibri Light" panose="020F0302020204030204" pitchFamily="34" charset="0"/>
                <a:ea typeface="+mj-ea"/>
                <a:cs typeface="Calibri Light" panose="020F0302020204030204" pitchFamily="34" charset="0"/>
              </a:rPr>
              <a:t>Elek</a:t>
            </a:r>
            <a:r>
              <a:rPr lang="en-US" sz="1600" dirty="0">
                <a:solidFill>
                  <a:schemeClr val="bg1"/>
                </a:solidFill>
                <a:latin typeface="Calibri Light" panose="020F0302020204030204" pitchFamily="34" charset="0"/>
                <a:ea typeface="+mj-ea"/>
                <a:cs typeface="Calibri Light" panose="020F0302020204030204" pitchFamily="34" charset="0"/>
              </a:rPr>
              <a:t> [8]. It enables more realistic representations of the celestial bodies.</a:t>
            </a:r>
            <a:endParaRPr lang="en-IN" sz="1600" dirty="0">
              <a:solidFill>
                <a:schemeClr val="bg1"/>
              </a:solidFill>
              <a:latin typeface="Calibri Light" panose="020F0302020204030204" pitchFamily="34" charset="0"/>
              <a:ea typeface="+mj-ea"/>
              <a:cs typeface="Calibri Light" panose="020F0302020204030204" pitchFamily="34" charset="0"/>
            </a:endParaRPr>
          </a:p>
        </p:txBody>
      </p:sp>
    </p:spTree>
    <p:extLst>
      <p:ext uri="{BB962C8B-B14F-4D97-AF65-F5344CB8AC3E}">
        <p14:creationId xmlns:p14="http://schemas.microsoft.com/office/powerpoint/2010/main" val="28013055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33</a:t>
            </a:fld>
            <a:endParaRPr lang="en-US" dirty="0"/>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Visualizing Acquisition on Pluto</a:t>
            </a:r>
          </a:p>
        </p:txBody>
      </p:sp>
      <p:sp>
        <p:nvSpPr>
          <p:cNvPr id="14" name="TextBox 13">
            <a:extLst>
              <a:ext uri="{FF2B5EF4-FFF2-40B4-BE49-F238E27FC236}">
                <a16:creationId xmlns:a16="http://schemas.microsoft.com/office/drawing/2014/main" id="{C7E9CA4A-BC99-4949-87D7-BAA9CA83A1C5}"/>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
        <p:nvSpPr>
          <p:cNvPr id="18" name="TextBox 17">
            <a:extLst>
              <a:ext uri="{FF2B5EF4-FFF2-40B4-BE49-F238E27FC236}">
                <a16:creationId xmlns:a16="http://schemas.microsoft.com/office/drawing/2014/main" id="{BA1E47B6-B063-433C-A3D8-4316E530F13C}"/>
              </a:ext>
            </a:extLst>
          </p:cNvPr>
          <p:cNvSpPr txBox="1"/>
          <p:nvPr/>
        </p:nvSpPr>
        <p:spPr>
          <a:xfrm>
            <a:off x="1256122" y="4812769"/>
            <a:ext cx="9055777" cy="830997"/>
          </a:xfrm>
          <a:prstGeom prst="rect">
            <a:avLst/>
          </a:prstGeom>
          <a:noFill/>
        </p:spPr>
        <p:txBody>
          <a:bodyPr wrap="square" rtlCol="0">
            <a:spAutoFit/>
          </a:bodyPr>
          <a:lstStyle/>
          <a:p>
            <a:pPr algn="just"/>
            <a:r>
              <a:rPr lang="en-US" sz="1600" dirty="0">
                <a:solidFill>
                  <a:schemeClr val="bg1"/>
                </a:solidFill>
                <a:latin typeface="Calibri Light" panose="020F0302020204030204" pitchFamily="34" charset="0"/>
                <a:ea typeface="+mj-ea"/>
                <a:cs typeface="Calibri Light" panose="020F0302020204030204" pitchFamily="34" charset="0"/>
              </a:rPr>
              <a:t>Fig. 7: OpenSpace was used to visualize how New Horizons captured images of Pluto on July 14th, 2015. Sites from all over the world connected in a live event during the flyby. The image shows the New York site with host Neil deGrasse Tyson*</a:t>
            </a:r>
            <a:endParaRPr lang="en-IN" sz="1600" dirty="0">
              <a:solidFill>
                <a:schemeClr val="bg1"/>
              </a:solidFill>
              <a:latin typeface="Calibri Light" panose="020F0302020204030204" pitchFamily="34" charset="0"/>
              <a:ea typeface="+mj-ea"/>
              <a:cs typeface="Calibri Light" panose="020F0302020204030204" pitchFamily="34" charset="0"/>
            </a:endParaRPr>
          </a:p>
        </p:txBody>
      </p:sp>
      <p:pic>
        <p:nvPicPr>
          <p:cNvPr id="2" name="Picture 1">
            <a:extLst>
              <a:ext uri="{FF2B5EF4-FFF2-40B4-BE49-F238E27FC236}">
                <a16:creationId xmlns:a16="http://schemas.microsoft.com/office/drawing/2014/main" id="{E3827810-9BCD-4250-80BF-6DE741FD992F}"/>
              </a:ext>
            </a:extLst>
          </p:cNvPr>
          <p:cNvPicPr>
            <a:picLocks noChangeAspect="1"/>
          </p:cNvPicPr>
          <p:nvPr/>
        </p:nvPicPr>
        <p:blipFill>
          <a:blip r:embed="rId4"/>
          <a:stretch>
            <a:fillRect/>
          </a:stretch>
        </p:blipFill>
        <p:spPr>
          <a:xfrm>
            <a:off x="3271899" y="1589370"/>
            <a:ext cx="4761438" cy="2848723"/>
          </a:xfrm>
          <a:prstGeom prst="rect">
            <a:avLst/>
          </a:prstGeom>
        </p:spPr>
      </p:pic>
    </p:spTree>
    <p:extLst>
      <p:ext uri="{BB962C8B-B14F-4D97-AF65-F5344CB8AC3E}">
        <p14:creationId xmlns:p14="http://schemas.microsoft.com/office/powerpoint/2010/main" val="23131463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68744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Background and Motivation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Introduction and Problem Statement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Related Works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Methodology and Solutions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Simulation Results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34</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31831978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35</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Authors here have presented a robust application which enables data-driven visual browsing of planetary surfaces with dynamic resolution in space and time. This visualization provides the scientists a new viewpoint to understand the science of outer space and heavenly celestial bodies</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spacecraft pilot’s perspective of the planetary terrain and surfaces in the visualization provides new insights and perspectives for future manned missions</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a:t>
            </a:r>
            <a:r>
              <a:rPr lang="en-US" sz="2500" dirty="0" err="1">
                <a:solidFill>
                  <a:schemeClr val="bg1"/>
                </a:solidFill>
                <a:latin typeface="Calibri Light" panose="020F0302020204030204" pitchFamily="34" charset="0"/>
                <a:cs typeface="Segoe UI Light" panose="020B0502040204020203" pitchFamily="34" charset="0"/>
              </a:rPr>
              <a:t>astro</a:t>
            </a:r>
            <a:r>
              <a:rPr lang="en-US" sz="2500" dirty="0">
                <a:solidFill>
                  <a:schemeClr val="bg1"/>
                </a:solidFill>
                <a:latin typeface="Calibri Light" panose="020F0302020204030204" pitchFamily="34" charset="0"/>
                <a:cs typeface="Segoe UI Light" panose="020B0502040204020203" pitchFamily="34" charset="0"/>
              </a:rPr>
              <a:t>-visualization software i.e. OpenSpace used here provides a seamless environment which allows the user to go from one point to another in the space and even changing the time of visualization i.e. go to past or view real-time data</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Conclusion</a:t>
            </a:r>
          </a:p>
        </p:txBody>
      </p:sp>
    </p:spTree>
    <p:extLst>
      <p:ext uri="{BB962C8B-B14F-4D97-AF65-F5344CB8AC3E}">
        <p14:creationId xmlns:p14="http://schemas.microsoft.com/office/powerpoint/2010/main" val="27883754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55536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Background and Motivation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Introduction and Problem Statement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Related Works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Methodology and Solutions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Simulation Results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Conclusion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36</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13585702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37</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marL="0" indent="0" algn="just">
              <a:buNone/>
            </a:pPr>
            <a:r>
              <a:rPr lang="en-US" sz="1800" dirty="0">
                <a:solidFill>
                  <a:schemeClr val="bg1"/>
                </a:solidFill>
                <a:latin typeface="Calibri Light" panose="020F0302020204030204" pitchFamily="34" charset="0"/>
                <a:cs typeface="Segoe UI Light" panose="020B0502040204020203" pitchFamily="34" charset="0"/>
              </a:rPr>
              <a:t>[1] </a:t>
            </a:r>
            <a:r>
              <a:rPr lang="en-US" sz="1800" dirty="0" err="1">
                <a:solidFill>
                  <a:schemeClr val="bg1"/>
                </a:solidFill>
                <a:latin typeface="Calibri Light" panose="020F0302020204030204" pitchFamily="34" charset="0"/>
                <a:cs typeface="Segoe UI Light" panose="020B0502040204020203" pitchFamily="34" charset="0"/>
              </a:rPr>
              <a:t>Bladin</a:t>
            </a:r>
            <a:r>
              <a:rPr lang="en-US" sz="1800" dirty="0">
                <a:solidFill>
                  <a:schemeClr val="bg1"/>
                </a:solidFill>
                <a:latin typeface="Calibri Light" panose="020F0302020204030204" pitchFamily="34" charset="0"/>
                <a:cs typeface="Segoe UI Light" panose="020B0502040204020203" pitchFamily="34" charset="0"/>
              </a:rPr>
              <a:t> et al: Globe Browsing: Contextualized </a:t>
            </a:r>
            <a:r>
              <a:rPr lang="en-US" sz="1800" dirty="0" err="1">
                <a:solidFill>
                  <a:schemeClr val="bg1"/>
                </a:solidFill>
                <a:latin typeface="Calibri Light" panose="020F0302020204030204" pitchFamily="34" charset="0"/>
                <a:cs typeface="Segoe UI Light" panose="020B0502040204020203" pitchFamily="34" charset="0"/>
              </a:rPr>
              <a:t>Spatio</a:t>
            </a:r>
            <a:r>
              <a:rPr lang="en-US" sz="1800" dirty="0">
                <a:solidFill>
                  <a:schemeClr val="bg1"/>
                </a:solidFill>
                <a:latin typeface="Calibri Light" panose="020F0302020204030204" pitchFamily="34" charset="0"/>
                <a:cs typeface="Segoe UI Light" panose="020B0502040204020203" pitchFamily="34" charset="0"/>
              </a:rPr>
              <a:t>-Temporal Planetary Surface Visualization. </a:t>
            </a:r>
            <a:r>
              <a:rPr lang="en-US" sz="1800" i="1" dirty="0">
                <a:solidFill>
                  <a:schemeClr val="bg1"/>
                </a:solidFill>
                <a:latin typeface="Calibri Light" panose="020F0302020204030204" pitchFamily="34" charset="0"/>
                <a:cs typeface="Segoe UI Light" panose="020B0502040204020203" pitchFamily="34" charset="0"/>
              </a:rPr>
              <a:t>IEEE Vis, 2017</a:t>
            </a:r>
          </a:p>
          <a:p>
            <a:pPr marL="0" indent="0" algn="just">
              <a:buNone/>
            </a:pPr>
            <a:r>
              <a:rPr lang="en-US" sz="1800" dirty="0">
                <a:solidFill>
                  <a:schemeClr val="bg1"/>
                </a:solidFill>
                <a:latin typeface="Calibri Light" panose="020F0302020204030204" pitchFamily="34" charset="0"/>
                <a:cs typeface="Segoe UI Light" panose="020B0502040204020203" pitchFamily="34" charset="0"/>
              </a:rPr>
              <a:t>[2] A. </a:t>
            </a:r>
            <a:r>
              <a:rPr lang="en-US" sz="1800" dirty="0" err="1">
                <a:solidFill>
                  <a:schemeClr val="bg1"/>
                </a:solidFill>
                <a:latin typeface="Calibri Light" panose="020F0302020204030204" pitchFamily="34" charset="0"/>
                <a:cs typeface="Segoe UI Light" panose="020B0502040204020203" pitchFamily="34" charset="0"/>
              </a:rPr>
              <a:t>Ynnerman</a:t>
            </a:r>
            <a:r>
              <a:rPr lang="en-US" sz="1800" dirty="0">
                <a:solidFill>
                  <a:schemeClr val="bg1"/>
                </a:solidFill>
                <a:latin typeface="Calibri Light" panose="020F0302020204030204" pitchFamily="34" charset="0"/>
                <a:cs typeface="Segoe UI Light" panose="020B0502040204020203" pitchFamily="34" charset="0"/>
              </a:rPr>
              <a:t>, T. Rydell, D. Antoine, D. Hughes, A. Persson, and P. </a:t>
            </a:r>
            <a:r>
              <a:rPr lang="en-US" sz="1800" dirty="0" err="1">
                <a:solidFill>
                  <a:schemeClr val="bg1"/>
                </a:solidFill>
                <a:latin typeface="Calibri Light" panose="020F0302020204030204" pitchFamily="34" charset="0"/>
                <a:cs typeface="Segoe UI Light" panose="020B0502040204020203" pitchFamily="34" charset="0"/>
              </a:rPr>
              <a:t>Ljung</a:t>
            </a:r>
            <a:r>
              <a:rPr lang="en-US" sz="1800" dirty="0">
                <a:solidFill>
                  <a:schemeClr val="bg1"/>
                </a:solidFill>
                <a:latin typeface="Calibri Light" panose="020F0302020204030204" pitchFamily="34" charset="0"/>
                <a:cs typeface="Segoe UI Light" panose="020B0502040204020203" pitchFamily="34" charset="0"/>
              </a:rPr>
              <a:t>. Interactive visualization of 3D scanned mummies at public venues. Communications of the ACM, 59(12):72–81, 2016.</a:t>
            </a:r>
          </a:p>
          <a:p>
            <a:pPr marL="0" indent="0" algn="just">
              <a:buNone/>
            </a:pPr>
            <a:r>
              <a:rPr lang="en-US" sz="1800" dirty="0">
                <a:solidFill>
                  <a:schemeClr val="bg1"/>
                </a:solidFill>
                <a:latin typeface="Calibri Light" panose="020F0302020204030204" pitchFamily="34" charset="0"/>
                <a:cs typeface="Segoe UI Light" panose="020B0502040204020203" pitchFamily="34" charset="0"/>
              </a:rPr>
              <a:t>[3] K. J. Hussey. “Eyes On The Solar System” a real-time, 3D-interactive experience for </a:t>
            </a:r>
            <a:r>
              <a:rPr lang="en-US" sz="1800" dirty="0" err="1">
                <a:solidFill>
                  <a:schemeClr val="bg1"/>
                </a:solidFill>
                <a:latin typeface="Calibri Light" panose="020F0302020204030204" pitchFamily="34" charset="0"/>
                <a:cs typeface="Segoe UI Light" panose="020B0502040204020203" pitchFamily="34" charset="0"/>
              </a:rPr>
              <a:t>planetaria</a:t>
            </a:r>
            <a:r>
              <a:rPr lang="en-US" sz="1800" dirty="0">
                <a:solidFill>
                  <a:schemeClr val="bg1"/>
                </a:solidFill>
                <a:latin typeface="Calibri Light" panose="020F0302020204030204" pitchFamily="34" charset="0"/>
                <a:cs typeface="Segoe UI Light" panose="020B0502040204020203" pitchFamily="34" charset="0"/>
              </a:rPr>
              <a:t> and beyond. In European Planetary Science </a:t>
            </a:r>
            <a:r>
              <a:rPr lang="nl-NL" sz="1800" dirty="0">
                <a:solidFill>
                  <a:schemeClr val="bg1"/>
                </a:solidFill>
                <a:latin typeface="Calibri Light" panose="020F0302020204030204" pitchFamily="34" charset="0"/>
                <a:cs typeface="Segoe UI Light" panose="020B0502040204020203" pitchFamily="34" charset="0"/>
              </a:rPr>
              <a:t>Congress 2010, vol. 1, p. 50, 2010.</a:t>
            </a:r>
          </a:p>
          <a:p>
            <a:pPr marL="0" indent="0" algn="just">
              <a:buNone/>
            </a:pPr>
            <a:r>
              <a:rPr lang="nl-NL" sz="1800" dirty="0">
                <a:solidFill>
                  <a:schemeClr val="bg1"/>
                </a:solidFill>
                <a:latin typeface="Calibri Light" panose="020F0302020204030204" pitchFamily="34" charset="0"/>
                <a:cs typeface="Segoe UI Light" panose="020B0502040204020203" pitchFamily="34" charset="0"/>
              </a:rPr>
              <a:t>[4]</a:t>
            </a:r>
            <a:r>
              <a:rPr lang="en-US" sz="1800" dirty="0">
                <a:solidFill>
                  <a:schemeClr val="bg1"/>
                </a:solidFill>
                <a:latin typeface="Calibri Light" panose="020F0302020204030204" pitchFamily="34" charset="0"/>
                <a:cs typeface="Segoe UI Light" panose="020B0502040204020203" pitchFamily="34" charset="0"/>
              </a:rPr>
              <a:t> P. </a:t>
            </a:r>
            <a:r>
              <a:rPr lang="en-US" sz="1800" dirty="0" err="1">
                <a:solidFill>
                  <a:schemeClr val="bg1"/>
                </a:solidFill>
                <a:latin typeface="Calibri Light" panose="020F0302020204030204" pitchFamily="34" charset="0"/>
                <a:cs typeface="Segoe UI Light" panose="020B0502040204020203" pitchFamily="34" charset="0"/>
              </a:rPr>
              <a:t>Cozzi</a:t>
            </a:r>
            <a:r>
              <a:rPr lang="en-US" sz="1800" dirty="0">
                <a:solidFill>
                  <a:schemeClr val="bg1"/>
                </a:solidFill>
                <a:latin typeface="Calibri Light" panose="020F0302020204030204" pitchFamily="34" charset="0"/>
                <a:cs typeface="Segoe UI Light" panose="020B0502040204020203" pitchFamily="34" charset="0"/>
              </a:rPr>
              <a:t> and K. Ring. 3D engine design for virtual globes. CRC Press, 2011.</a:t>
            </a:r>
          </a:p>
          <a:p>
            <a:pPr marL="0" indent="0" algn="just">
              <a:buNone/>
            </a:pPr>
            <a:r>
              <a:rPr lang="en-US" sz="1800" dirty="0">
                <a:solidFill>
                  <a:schemeClr val="bg1"/>
                </a:solidFill>
                <a:latin typeface="Calibri Light" panose="020F0302020204030204" pitchFamily="34" charset="0"/>
                <a:cs typeface="Segoe UI Light" panose="020B0502040204020203" pitchFamily="34" charset="0"/>
              </a:rPr>
              <a:t>[5] R. Koch. 3-D surface reconstruction from stereoscopic image sequences. In Proceedings of IEEE International Conference on Computer Vision, pp. </a:t>
            </a:r>
            <a:r>
              <a:rPr lang="fr-FR" sz="1800" dirty="0">
                <a:solidFill>
                  <a:schemeClr val="bg1"/>
                </a:solidFill>
                <a:latin typeface="Calibri Light" panose="020F0302020204030204" pitchFamily="34" charset="0"/>
                <a:cs typeface="Segoe UI Light" panose="020B0502040204020203" pitchFamily="34" charset="0"/>
              </a:rPr>
              <a:t>109–114, Jun 1995. </a:t>
            </a:r>
            <a:r>
              <a:rPr lang="fr-FR" sz="1800" dirty="0" err="1">
                <a:solidFill>
                  <a:schemeClr val="bg1"/>
                </a:solidFill>
                <a:latin typeface="Calibri Light" panose="020F0302020204030204" pitchFamily="34" charset="0"/>
                <a:cs typeface="Segoe UI Light" panose="020B0502040204020203" pitchFamily="34" charset="0"/>
              </a:rPr>
              <a:t>doi</a:t>
            </a:r>
            <a:r>
              <a:rPr lang="fr-FR" sz="1800" dirty="0">
                <a:solidFill>
                  <a:schemeClr val="bg1"/>
                </a:solidFill>
                <a:latin typeface="Calibri Light" panose="020F0302020204030204" pitchFamily="34" charset="0"/>
                <a:cs typeface="Segoe UI Light" panose="020B0502040204020203" pitchFamily="34" charset="0"/>
              </a:rPr>
              <a:t>: 10.1109/ICCV.1995.466799</a:t>
            </a:r>
          </a:p>
          <a:p>
            <a:pPr marL="0" indent="0" algn="just">
              <a:buNone/>
            </a:pPr>
            <a:r>
              <a:rPr lang="fr-FR" sz="1800" dirty="0">
                <a:solidFill>
                  <a:schemeClr val="bg1"/>
                </a:solidFill>
                <a:latin typeface="Calibri Light" panose="020F0302020204030204" pitchFamily="34" charset="0"/>
                <a:cs typeface="Segoe UI Light" panose="020B0502040204020203" pitchFamily="34" charset="0"/>
              </a:rPr>
              <a:t>[6] </a:t>
            </a:r>
            <a:r>
              <a:rPr lang="en-US" sz="1800" dirty="0">
                <a:solidFill>
                  <a:schemeClr val="bg1"/>
                </a:solidFill>
                <a:latin typeface="Calibri Light" panose="020F0302020204030204" pitchFamily="34" charset="0"/>
                <a:cs typeface="Segoe UI Light" panose="020B0502040204020203" pitchFamily="34" charset="0"/>
              </a:rPr>
              <a:t>J. </a:t>
            </a:r>
            <a:r>
              <a:rPr lang="en-US" sz="1800" dirty="0" err="1">
                <a:solidFill>
                  <a:schemeClr val="bg1"/>
                </a:solidFill>
                <a:latin typeface="Calibri Light" panose="020F0302020204030204" pitchFamily="34" charset="0"/>
                <a:cs typeface="Segoe UI Light" panose="020B0502040204020203" pitchFamily="34" charset="0"/>
              </a:rPr>
              <a:t>Maso</a:t>
            </a:r>
            <a:r>
              <a:rPr lang="en-US" sz="1800" dirty="0">
                <a:solidFill>
                  <a:schemeClr val="bg1"/>
                </a:solidFill>
                <a:latin typeface="Calibri Light" panose="020F0302020204030204" pitchFamily="34" charset="0"/>
                <a:cs typeface="Segoe UI Light" panose="020B0502040204020203" pitchFamily="34" charset="0"/>
              </a:rPr>
              <a:t>, K. </a:t>
            </a:r>
            <a:r>
              <a:rPr lang="en-US" sz="1800" dirty="0" err="1">
                <a:solidFill>
                  <a:schemeClr val="bg1"/>
                </a:solidFill>
                <a:latin typeface="Calibri Light" panose="020F0302020204030204" pitchFamily="34" charset="0"/>
                <a:cs typeface="Segoe UI Light" panose="020B0502040204020203" pitchFamily="34" charset="0"/>
              </a:rPr>
              <a:t>Pomakis</a:t>
            </a:r>
            <a:r>
              <a:rPr lang="en-US" sz="1800" dirty="0">
                <a:solidFill>
                  <a:schemeClr val="bg1"/>
                </a:solidFill>
                <a:latin typeface="Calibri Light" panose="020F0302020204030204" pitchFamily="34" charset="0"/>
                <a:cs typeface="Segoe UI Light" panose="020B0502040204020203" pitchFamily="34" charset="0"/>
              </a:rPr>
              <a:t>, and N. Julia. </a:t>
            </a:r>
            <a:r>
              <a:rPr lang="en-US" sz="1800" dirty="0" err="1">
                <a:solidFill>
                  <a:schemeClr val="bg1"/>
                </a:solidFill>
                <a:latin typeface="Calibri Light" panose="020F0302020204030204" pitchFamily="34" charset="0"/>
                <a:cs typeface="Segoe UI Light" panose="020B0502040204020203" pitchFamily="34" charset="0"/>
              </a:rPr>
              <a:t>OpenGIS</a:t>
            </a:r>
            <a:r>
              <a:rPr lang="en-US" sz="1800" dirty="0">
                <a:solidFill>
                  <a:schemeClr val="bg1"/>
                </a:solidFill>
                <a:latin typeface="Calibri Light" panose="020F0302020204030204" pitchFamily="34" charset="0"/>
                <a:cs typeface="Segoe UI Light" panose="020B0502040204020203" pitchFamily="34" charset="0"/>
              </a:rPr>
              <a:t> web map tile service implementation standard. Open Geospatial Consortium Inc, pp. 04–06, 2010.</a:t>
            </a:r>
          </a:p>
          <a:p>
            <a:pPr marL="0" indent="0" algn="just">
              <a:buNone/>
            </a:pPr>
            <a:r>
              <a:rPr lang="en-US" sz="1800" dirty="0">
                <a:solidFill>
                  <a:schemeClr val="bg1"/>
                </a:solidFill>
                <a:latin typeface="Calibri Light" panose="020F0302020204030204" pitchFamily="34" charset="0"/>
                <a:cs typeface="Segoe UI Light" panose="020B0502040204020203" pitchFamily="34" charset="0"/>
              </a:rPr>
              <a:t>[7] F. Warmerdam. The geospatial data abstraction library. In Open source approaches in spatial data handling, pp. 87–104. Springer, 2008</a:t>
            </a:r>
          </a:p>
          <a:p>
            <a:pPr marL="0" indent="0" algn="just">
              <a:buNone/>
            </a:pPr>
            <a:r>
              <a:rPr lang="en-US" sz="1800" dirty="0">
                <a:solidFill>
                  <a:schemeClr val="bg1"/>
                </a:solidFill>
                <a:latin typeface="Calibri Light" panose="020F0302020204030204" pitchFamily="34" charset="0"/>
                <a:cs typeface="Segoe UI Light" panose="020B0502040204020203" pitchFamily="34" charset="0"/>
              </a:rPr>
              <a:t>[8] O. </a:t>
            </a:r>
            <a:r>
              <a:rPr lang="en-US" sz="1800" dirty="0" err="1">
                <a:solidFill>
                  <a:schemeClr val="bg1"/>
                </a:solidFill>
                <a:latin typeface="Calibri Light" panose="020F0302020204030204" pitchFamily="34" charset="0"/>
                <a:cs typeface="Segoe UI Light" panose="020B0502040204020203" pitchFamily="34" charset="0"/>
              </a:rPr>
              <a:t>Elek</a:t>
            </a:r>
            <a:r>
              <a:rPr lang="en-US" sz="1800" dirty="0">
                <a:solidFill>
                  <a:schemeClr val="bg1"/>
                </a:solidFill>
                <a:latin typeface="Calibri Light" panose="020F0302020204030204" pitchFamily="34" charset="0"/>
                <a:cs typeface="Segoe UI Light" panose="020B0502040204020203" pitchFamily="34" charset="0"/>
              </a:rPr>
              <a:t>. Rendering parametrizable planetary atmospheres with multiple scattering in real-time. In Proceedings of the Central European Seminar </a:t>
            </a:r>
            <a:r>
              <a:rPr lang="fr-FR" sz="1800" dirty="0">
                <a:solidFill>
                  <a:schemeClr val="bg1"/>
                </a:solidFill>
                <a:latin typeface="Calibri Light" panose="020F0302020204030204" pitchFamily="34" charset="0"/>
                <a:cs typeface="Segoe UI Light" panose="020B0502040204020203" pitchFamily="34" charset="0"/>
              </a:rPr>
              <a:t>on Computer Graphics. </a:t>
            </a:r>
            <a:r>
              <a:rPr lang="fr-FR" sz="1800" dirty="0" err="1">
                <a:solidFill>
                  <a:schemeClr val="bg1"/>
                </a:solidFill>
                <a:latin typeface="Calibri Light" panose="020F0302020204030204" pitchFamily="34" charset="0"/>
                <a:cs typeface="Segoe UI Light" panose="020B0502040204020203" pitchFamily="34" charset="0"/>
              </a:rPr>
              <a:t>Citeseer</a:t>
            </a:r>
            <a:r>
              <a:rPr lang="fr-FR" sz="1800" dirty="0">
                <a:solidFill>
                  <a:schemeClr val="bg1"/>
                </a:solidFill>
                <a:latin typeface="Calibri Light" panose="020F0302020204030204" pitchFamily="34" charset="0"/>
                <a:cs typeface="Segoe UI Light" panose="020B0502040204020203" pitchFamily="34" charset="0"/>
              </a:rPr>
              <a:t>, 2009</a:t>
            </a:r>
            <a:endParaRPr lang="en-US" sz="18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References</a:t>
            </a:r>
          </a:p>
        </p:txBody>
      </p:sp>
    </p:spTree>
    <p:extLst>
      <p:ext uri="{BB962C8B-B14F-4D97-AF65-F5344CB8AC3E}">
        <p14:creationId xmlns:p14="http://schemas.microsoft.com/office/powerpoint/2010/main" val="30963054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ounded Rectangle 1"/>
          <p:cNvSpPr/>
          <p:nvPr/>
        </p:nvSpPr>
        <p:spPr>
          <a:xfrm>
            <a:off x="1874695" y="4538160"/>
            <a:ext cx="8734181" cy="1728000"/>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0" name="TextBox 9"/>
          <p:cNvSpPr txBox="1"/>
          <p:nvPr/>
        </p:nvSpPr>
        <p:spPr>
          <a:xfrm>
            <a:off x="1814220" y="4714243"/>
            <a:ext cx="8734181" cy="1332673"/>
          </a:xfrm>
          <a:prstGeom prst="rect">
            <a:avLst/>
          </a:prstGeom>
          <a:noFill/>
        </p:spPr>
        <p:txBody>
          <a:bodyPr wrap="square" rtlCol="0">
            <a:spAutoFit/>
          </a:bodyPr>
          <a:lstStyle/>
          <a:p>
            <a:pPr algn="ctr" defTabSz="914400">
              <a:lnSpc>
                <a:spcPct val="130000"/>
              </a:lnSpc>
            </a:pPr>
            <a:r>
              <a:rPr lang="en-US" sz="2800" dirty="0">
                <a:solidFill>
                  <a:srgbClr val="008000"/>
                </a:solidFill>
                <a:latin typeface="Noteworthy Light"/>
                <a:cs typeface="Noteworthy Light"/>
              </a:rPr>
              <a:t>Thank you! </a:t>
            </a:r>
            <a:endParaRPr lang="en-US" sz="2800" dirty="0">
              <a:solidFill>
                <a:schemeClr val="bg2"/>
              </a:solidFill>
              <a:latin typeface="Noteworthy Light"/>
              <a:cs typeface="Noteworthy Light"/>
            </a:endParaRPr>
          </a:p>
          <a:p>
            <a:pPr algn="ctr" defTabSz="914400">
              <a:lnSpc>
                <a:spcPct val="130000"/>
              </a:lnSpc>
            </a:pPr>
            <a:endParaRPr lang="en-US" sz="500" dirty="0" err="1">
              <a:solidFill>
                <a:schemeClr val="bg2"/>
              </a:solidFill>
              <a:latin typeface="Noteworthy Light"/>
              <a:cs typeface="Noteworthy Light"/>
            </a:endParaRPr>
          </a:p>
          <a:p>
            <a:pPr algn="ctr" defTabSz="914400">
              <a:lnSpc>
                <a:spcPct val="130000"/>
              </a:lnSpc>
            </a:pPr>
            <a:r>
              <a:rPr lang="en-US" sz="2800" dirty="0">
                <a:solidFill>
                  <a:schemeClr val="bg2"/>
                </a:solidFill>
                <a:latin typeface="Noteworthy Light"/>
                <a:cs typeface="Noteworthy Light"/>
              </a:rPr>
              <a:t>Questions?</a:t>
            </a:r>
            <a:endParaRPr lang="en-US" sz="2400" i="1" dirty="0">
              <a:solidFill>
                <a:srgbClr val="0E5580"/>
              </a:solidFill>
              <a:latin typeface="Noteworthy Light"/>
              <a:cs typeface="Noteworthy Light"/>
            </a:endParaRPr>
          </a:p>
        </p:txBody>
      </p:sp>
      <p:sp>
        <p:nvSpPr>
          <p:cNvPr id="12" name="TextBox 11"/>
          <p:cNvSpPr txBox="1"/>
          <p:nvPr/>
        </p:nvSpPr>
        <p:spPr>
          <a:xfrm>
            <a:off x="1325340" y="3845150"/>
            <a:ext cx="995209" cy="2215991"/>
          </a:xfrm>
          <a:prstGeom prst="rect">
            <a:avLst/>
          </a:prstGeom>
          <a:noFill/>
        </p:spPr>
        <p:txBody>
          <a:bodyPr wrap="none" rtlCol="0">
            <a:spAutoFit/>
          </a:bodyPr>
          <a:lstStyle/>
          <a:p>
            <a:r>
              <a:rPr lang="en-US" sz="13800" dirty="0">
                <a:solidFill>
                  <a:srgbClr val="1E5C89"/>
                </a:solidFill>
                <a:latin typeface="Arial Rounded MT Bold"/>
                <a:cs typeface="Arial Rounded MT Bold"/>
              </a:rPr>
              <a:t>“</a:t>
            </a:r>
          </a:p>
        </p:txBody>
      </p:sp>
      <p:sp>
        <p:nvSpPr>
          <p:cNvPr id="14" name="TextBox 13"/>
          <p:cNvSpPr txBox="1"/>
          <p:nvPr/>
        </p:nvSpPr>
        <p:spPr>
          <a:xfrm rot="10800000">
            <a:off x="10177365" y="4783790"/>
            <a:ext cx="995209" cy="2215991"/>
          </a:xfrm>
          <a:prstGeom prst="rect">
            <a:avLst/>
          </a:prstGeom>
          <a:noFill/>
        </p:spPr>
        <p:txBody>
          <a:bodyPr wrap="none" rtlCol="0">
            <a:spAutoFit/>
          </a:bodyPr>
          <a:lstStyle/>
          <a:p>
            <a:r>
              <a:rPr lang="en-US" sz="13800" dirty="0">
                <a:solidFill>
                  <a:srgbClr val="ABD333"/>
                </a:solidFill>
                <a:latin typeface="Arial Rounded MT Bold"/>
                <a:cs typeface="Arial Rounded MT Bold"/>
              </a:rPr>
              <a:t>“</a:t>
            </a:r>
          </a:p>
        </p:txBody>
      </p:sp>
      <p:pic>
        <p:nvPicPr>
          <p:cNvPr id="13" name="giph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406193" y="321801"/>
            <a:ext cx="5554927" cy="4074577"/>
          </a:xfrm>
          <a:prstGeom prst="rect">
            <a:avLst/>
          </a:prstGeom>
        </p:spPr>
      </p:pic>
    </p:spTree>
    <p:extLst>
      <p:ext uri="{BB962C8B-B14F-4D97-AF65-F5344CB8AC3E}">
        <p14:creationId xmlns:p14="http://schemas.microsoft.com/office/powerpoint/2010/main" val="2886560216"/>
      </p:ext>
    </p:extLst>
  </p:cSld>
  <p:clrMapOvr>
    <a:masterClrMapping/>
  </p:clrMapOvr>
  <p:transition>
    <p:wipe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0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4</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spcAft>
                <a:spcPts val="2500"/>
              </a:spcAft>
              <a:buClr>
                <a:schemeClr val="accent1">
                  <a:lumMod val="75000"/>
                </a:schemeClr>
              </a:buClr>
              <a:buSzPct val="75000"/>
              <a:buFont typeface="Courier New" panose="02070309020205020404" pitchFamily="49" charset="0"/>
              <a:buChar char="o"/>
            </a:pPr>
            <a:r>
              <a:rPr lang="en-US" sz="2400" dirty="0">
                <a:solidFill>
                  <a:schemeClr val="bg1"/>
                </a:solidFill>
                <a:latin typeface="Calibri Light" panose="020F0302020204030204" pitchFamily="34" charset="0"/>
                <a:cs typeface="Calibri Light" panose="020F0302020204030204" pitchFamily="34" charset="0"/>
              </a:rPr>
              <a:t>Analyzing topological structures by utilizing distances and similarity measures between notes, ordered) sequences of notes, whole chords, and beats. </a:t>
            </a:r>
          </a:p>
          <a:p>
            <a:pPr algn="just">
              <a:spcAft>
                <a:spcPts val="2500"/>
              </a:spcAft>
              <a:buClr>
                <a:schemeClr val="accent1">
                  <a:lumMod val="75000"/>
                </a:schemeClr>
              </a:buClr>
              <a:buSzPct val="75000"/>
              <a:buFont typeface="Courier New" panose="02070309020205020404" pitchFamily="49" charset="0"/>
              <a:buChar char="o"/>
            </a:pPr>
            <a:r>
              <a:rPr lang="en-US" sz="2400" dirty="0">
                <a:solidFill>
                  <a:schemeClr val="bg1"/>
                </a:solidFill>
                <a:latin typeface="Calibri Light" panose="020F0302020204030204" pitchFamily="34" charset="0"/>
                <a:cs typeface="Calibri Light" panose="020F0302020204030204" pitchFamily="34" charset="0"/>
              </a:rPr>
              <a:t>Extract these topological features for various kinds of music and see if these can be applied to higher level tasks such as genre classification, artist identification etc. </a:t>
            </a:r>
          </a:p>
          <a:p>
            <a:pPr algn="just">
              <a:spcAft>
                <a:spcPts val="2500"/>
              </a:spcAft>
              <a:buClr>
                <a:schemeClr val="accent1">
                  <a:lumMod val="75000"/>
                </a:schemeClr>
              </a:buClr>
              <a:buSzPct val="75000"/>
              <a:buFont typeface="Courier New" panose="02070309020205020404" pitchFamily="49" charset="0"/>
              <a:buChar char="o"/>
            </a:pPr>
            <a:r>
              <a:rPr lang="en-US" sz="2400" dirty="0">
                <a:solidFill>
                  <a:schemeClr val="bg1"/>
                </a:solidFill>
                <a:latin typeface="Calibri Light" panose="020F0302020204030204" pitchFamily="34" charset="0"/>
                <a:cs typeface="Calibri Light" panose="020F0302020204030204" pitchFamily="34" charset="0"/>
              </a:rPr>
              <a:t>Identifying common chord progressions in the popular music. </a:t>
            </a:r>
          </a:p>
          <a:p>
            <a:pPr algn="just">
              <a:spcAft>
                <a:spcPts val="2500"/>
              </a:spcAft>
              <a:buClr>
                <a:schemeClr val="accent1">
                  <a:lumMod val="75000"/>
                </a:schemeClr>
              </a:buClr>
              <a:buSzPct val="75000"/>
              <a:buFont typeface="Courier New" panose="02070309020205020404" pitchFamily="49" charset="0"/>
              <a:buChar char="o"/>
            </a:pPr>
            <a:r>
              <a:rPr lang="en-US" sz="2400" dirty="0">
                <a:solidFill>
                  <a:schemeClr val="bg1"/>
                </a:solidFill>
                <a:latin typeface="Calibri Light" panose="020F0302020204030204" pitchFamily="34" charset="0"/>
                <a:cs typeface="Calibri Light" panose="020F0302020204030204" pitchFamily="34" charset="0"/>
              </a:rPr>
              <a:t>Apply machine learning algorithms on higher level tasks such as genre classification, artist identification, analyzing difference between musical styles of different composers. </a:t>
            </a:r>
          </a:p>
          <a:p>
            <a:pPr algn="just">
              <a:spcAft>
                <a:spcPts val="2500"/>
              </a:spcAft>
              <a:buClr>
                <a:schemeClr val="accent1">
                  <a:lumMod val="75000"/>
                </a:schemeClr>
              </a:buClr>
              <a:buSzPct val="75000"/>
              <a:buFont typeface="Courier New" panose="02070309020205020404" pitchFamily="49" charset="0"/>
              <a:buChar char="o"/>
            </a:pPr>
            <a:endParaRPr lang="en-US" sz="2400" dirty="0">
              <a:solidFill>
                <a:schemeClr val="bg1"/>
              </a:solidFill>
              <a:latin typeface="Calibri Light" panose="020F0302020204030204" pitchFamily="34" charset="0"/>
              <a:cs typeface="Calibri Light" panose="020F0302020204030204"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400" dirty="0">
              <a:solidFill>
                <a:schemeClr val="bg1"/>
              </a:solidFill>
              <a:latin typeface="Calibri Light" panose="020F0302020204030204" pitchFamily="34" charset="0"/>
              <a:cs typeface="Calibri Light" panose="020F0302020204030204"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400" dirty="0">
              <a:solidFill>
                <a:schemeClr val="bg1"/>
              </a:solidFill>
              <a:latin typeface="Calibri Light" panose="020F0302020204030204" pitchFamily="34" charset="0"/>
              <a:cs typeface="Calibri Light" panose="020F0302020204030204"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400" dirty="0">
              <a:solidFill>
                <a:schemeClr val="bg1"/>
              </a:solidFill>
              <a:latin typeface="Calibri Light" panose="020F0302020204030204" pitchFamily="34" charset="0"/>
              <a:cs typeface="Calibri Light" panose="020F0302020204030204"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Upcoming Milestones</a:t>
            </a:r>
          </a:p>
        </p:txBody>
      </p:sp>
    </p:spTree>
    <p:extLst>
      <p:ext uri="{BB962C8B-B14F-4D97-AF65-F5344CB8AC3E}">
        <p14:creationId xmlns:p14="http://schemas.microsoft.com/office/powerpoint/2010/main" val="1259270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p:txBody>
          <a:bodyPr/>
          <a:lstStyle/>
          <a:p>
            <a:r>
              <a:rPr lang="en-US" sz="5000" dirty="0">
                <a:solidFill>
                  <a:srgbClr val="195080"/>
                </a:solidFill>
                <a:effectLst>
                  <a:outerShdw blurRad="38100" dist="38100" dir="2700000" algn="tl">
                    <a:srgbClr val="000000">
                      <a:alpha val="43137"/>
                    </a:srgbClr>
                  </a:outerShdw>
                </a:effectLst>
              </a:rPr>
              <a:t>Outline</a:t>
            </a:r>
          </a:p>
        </p:txBody>
      </p:sp>
      <p:sp>
        <p:nvSpPr>
          <p:cNvPr id="3" name="Content Placeholder 2"/>
          <p:cNvSpPr>
            <a:spLocks noGrp="1"/>
          </p:cNvSpPr>
          <p:nvPr>
            <p:ph idx="1"/>
          </p:nvPr>
        </p:nvSpPr>
        <p:spPr>
          <a:xfrm>
            <a:off x="728663" y="153072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Background and Motivation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Introduction and Problem Statement</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Related Works</a:t>
            </a:r>
            <a:endParaRPr lang="en-US" sz="2500" i="1" dirty="0">
              <a:solidFill>
                <a:schemeClr val="tx1">
                  <a:lumMod val="50000"/>
                </a:schemeClr>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Methodology and Solutions</a:t>
            </a:r>
            <a:endParaRPr lang="en-US" sz="2500" i="1" dirty="0">
              <a:solidFill>
                <a:schemeClr val="tx1">
                  <a:lumMod val="50000"/>
                </a:schemeClr>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Simulation Results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5</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40862742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6</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buFont typeface="Courier New" panose="02070309020205020404" pitchFamily="49" charset="0"/>
              <a:buChar char="o"/>
            </a:pPr>
            <a:r>
              <a:rPr lang="en-IN" sz="2400" dirty="0">
                <a:solidFill>
                  <a:schemeClr val="bg1"/>
                </a:solidFill>
                <a:latin typeface="Calibri Light" panose="020F0302020204030204" pitchFamily="34" charset="0"/>
                <a:cs typeface="Calibri Light" panose="020F0302020204030204" pitchFamily="34" charset="0"/>
              </a:rPr>
              <a:t>Study of celestial bodies has always been intriguing to mankind and it plays an important role in mythology and understanding of the laws of physics. </a:t>
            </a:r>
          </a:p>
          <a:p>
            <a:pPr algn="just">
              <a:buFont typeface="Courier New" panose="02070309020205020404" pitchFamily="49" charset="0"/>
              <a:buChar char="o"/>
            </a:pPr>
            <a:r>
              <a:rPr lang="en-IN" sz="2400" dirty="0">
                <a:solidFill>
                  <a:schemeClr val="bg1"/>
                </a:solidFill>
                <a:latin typeface="Calibri Light" panose="020F0302020204030204" pitchFamily="34" charset="0"/>
                <a:cs typeface="Calibri Light" panose="020F0302020204030204" pitchFamily="34" charset="0"/>
              </a:rPr>
              <a:t>The authors in this paper are motivated to visualize and use the huge amount of data available from space exploration to unravel mysteries of the universe. </a:t>
            </a:r>
          </a:p>
          <a:p>
            <a:pPr marL="0" indent="0" algn="just">
              <a:buNone/>
            </a:pPr>
            <a:endParaRPr lang="en-IN" sz="2400" dirty="0">
              <a:solidFill>
                <a:schemeClr val="bg1"/>
              </a:solidFill>
              <a:latin typeface="Calibri Light" panose="020F0302020204030204" pitchFamily="34" charset="0"/>
              <a:cs typeface="Calibri Light" panose="020F0302020204030204" pitchFamily="34" charset="0"/>
            </a:endParaRP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Background and Motivation</a:t>
            </a:r>
          </a:p>
        </p:txBody>
      </p:sp>
      <p:sp>
        <p:nvSpPr>
          <p:cNvPr id="2" name="TextBox 1"/>
          <p:cNvSpPr txBox="1"/>
          <p:nvPr/>
        </p:nvSpPr>
        <p:spPr>
          <a:xfrm>
            <a:off x="2763078" y="5974349"/>
            <a:ext cx="6500192" cy="338554"/>
          </a:xfrm>
          <a:prstGeom prst="rect">
            <a:avLst/>
          </a:prstGeom>
          <a:noFill/>
        </p:spPr>
        <p:txBody>
          <a:bodyPr wrap="square" rtlCol="0">
            <a:spAutoFit/>
          </a:bodyPr>
          <a:lstStyle/>
          <a:p>
            <a:pPr algn="ctr"/>
            <a:r>
              <a:rPr lang="en-IN" sz="1600" dirty="0">
                <a:solidFill>
                  <a:schemeClr val="bg1"/>
                </a:solidFill>
                <a:latin typeface="Calibri Light" panose="020F0302020204030204" pitchFamily="34" charset="0"/>
                <a:ea typeface="+mj-ea"/>
                <a:cs typeface="Calibri Light" panose="020F0302020204030204" pitchFamily="34" charset="0"/>
              </a:rPr>
              <a:t>Fig. 1: Artistic impression of the surface of Mars*</a:t>
            </a:r>
          </a:p>
        </p:txBody>
      </p:sp>
      <p:pic>
        <p:nvPicPr>
          <p:cNvPr id="13" name="Picture 12">
            <a:extLst>
              <a:ext uri="{FF2B5EF4-FFF2-40B4-BE49-F238E27FC236}">
                <a16:creationId xmlns:a16="http://schemas.microsoft.com/office/drawing/2014/main" id="{67D347D0-DC75-4F66-9228-DA7D64D6EC00}"/>
              </a:ext>
            </a:extLst>
          </p:cNvPr>
          <p:cNvPicPr>
            <a:picLocks noChangeAspect="1"/>
          </p:cNvPicPr>
          <p:nvPr/>
        </p:nvPicPr>
        <p:blipFill>
          <a:blip r:embed="rId4"/>
          <a:stretch>
            <a:fillRect/>
          </a:stretch>
        </p:blipFill>
        <p:spPr>
          <a:xfrm>
            <a:off x="2763078" y="3646404"/>
            <a:ext cx="6315887" cy="2208096"/>
          </a:xfrm>
          <a:prstGeom prst="rect">
            <a:avLst/>
          </a:prstGeom>
        </p:spPr>
      </p:pic>
      <p:sp>
        <p:nvSpPr>
          <p:cNvPr id="17" name="TextBox 16">
            <a:extLst>
              <a:ext uri="{FF2B5EF4-FFF2-40B4-BE49-F238E27FC236}">
                <a16:creationId xmlns:a16="http://schemas.microsoft.com/office/drawing/2014/main" id="{A3C5F30B-5F1A-4506-912E-986C77344E11}"/>
              </a:ext>
            </a:extLst>
          </p:cNvPr>
          <p:cNvSpPr txBox="1"/>
          <p:nvPr/>
        </p:nvSpPr>
        <p:spPr>
          <a:xfrm>
            <a:off x="876248" y="6308366"/>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329705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97192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Background and Motivation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600" b="1" dirty="0">
                <a:solidFill>
                  <a:schemeClr val="bg1"/>
                </a:solidFill>
                <a:latin typeface="Calibri Light" panose="020F0302020204030204" pitchFamily="34" charset="0"/>
              </a:rPr>
              <a:t>Introduction and Problem Statement</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Related Works</a:t>
            </a:r>
            <a:endParaRPr lang="en-US" sz="2500" i="1" dirty="0">
              <a:solidFill>
                <a:schemeClr val="tx1">
                  <a:lumMod val="50000"/>
                </a:schemeClr>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Methodology and Solutions</a:t>
            </a:r>
            <a:endParaRPr lang="en-US" sz="2500" i="1" dirty="0">
              <a:solidFill>
                <a:schemeClr val="tx1">
                  <a:lumMod val="50000"/>
                </a:schemeClr>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Simulation Results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7</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3316940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8</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buFont typeface="Courier New" panose="02070309020205020404" pitchFamily="49" charset="0"/>
              <a:buChar char="o"/>
            </a:pPr>
            <a:r>
              <a:rPr lang="en-IN" sz="2400" dirty="0">
                <a:solidFill>
                  <a:schemeClr val="bg1"/>
                </a:solidFill>
                <a:latin typeface="Calibri Light" panose="020F0302020204030204" pitchFamily="34" charset="0"/>
                <a:cs typeface="Calibri Light" panose="020F0302020204030204" pitchFamily="34" charset="0"/>
              </a:rPr>
              <a:t>Over the years, NASA and other space agencies have sent multiple spacecrafts and orbiters to outer space for collecting data from different celestial bodies. </a:t>
            </a:r>
          </a:p>
          <a:p>
            <a:pPr algn="just">
              <a:buFont typeface="Courier New" panose="02070309020205020404" pitchFamily="49" charset="0"/>
              <a:buChar char="o"/>
            </a:pPr>
            <a:endParaRPr lang="en-IN" sz="2400" dirty="0">
              <a:solidFill>
                <a:schemeClr val="bg1"/>
              </a:solidFill>
              <a:latin typeface="Calibri Light" panose="020F0302020204030204" pitchFamily="34" charset="0"/>
              <a:cs typeface="Calibri Light" panose="020F0302020204030204" pitchFamily="34" charset="0"/>
            </a:endParaRPr>
          </a:p>
          <a:p>
            <a:pPr algn="just">
              <a:buFont typeface="Courier New" panose="02070309020205020404" pitchFamily="49" charset="0"/>
              <a:buChar char="o"/>
            </a:pPr>
            <a:r>
              <a:rPr lang="en-IN" sz="2400" dirty="0">
                <a:solidFill>
                  <a:schemeClr val="bg1"/>
                </a:solidFill>
                <a:latin typeface="Calibri Light" panose="020F0302020204030204" pitchFamily="34" charset="0"/>
                <a:cs typeface="Calibri Light" panose="020F0302020204030204" pitchFamily="34" charset="0"/>
              </a:rPr>
              <a:t>This spacecraft based exploration has provided us with detailed imagery and surface data from various celestial bodies of our solar system. </a:t>
            </a:r>
          </a:p>
          <a:p>
            <a:pPr algn="just">
              <a:buFont typeface="Courier New" panose="02070309020205020404" pitchFamily="49" charset="0"/>
              <a:buChar char="o"/>
            </a:pPr>
            <a:endParaRPr lang="en-IN" sz="2400" dirty="0">
              <a:solidFill>
                <a:schemeClr val="bg1"/>
              </a:solidFill>
              <a:latin typeface="Calibri Light" panose="020F0302020204030204" pitchFamily="34" charset="0"/>
              <a:cs typeface="Calibri Light" panose="020F0302020204030204" pitchFamily="34" charset="0"/>
            </a:endParaRPr>
          </a:p>
          <a:p>
            <a:pPr algn="just">
              <a:buFont typeface="Courier New" panose="02070309020205020404" pitchFamily="49" charset="0"/>
              <a:buChar char="o"/>
            </a:pPr>
            <a:r>
              <a:rPr lang="en-IN" sz="2400" dirty="0">
                <a:solidFill>
                  <a:schemeClr val="bg1"/>
                </a:solidFill>
                <a:latin typeface="Calibri Light" panose="020F0302020204030204" pitchFamily="34" charset="0"/>
                <a:cs typeface="Calibri Light" panose="020F0302020204030204" pitchFamily="34" charset="0"/>
              </a:rPr>
              <a:t>Analysis and visualization of this data has enabled numerous scientific discoveries about the properties of the planets. Ex. finding water on Mars.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Introduction</a:t>
            </a:r>
          </a:p>
        </p:txBody>
      </p:sp>
    </p:spTree>
    <p:extLst>
      <p:ext uri="{BB962C8B-B14F-4D97-AF65-F5344CB8AC3E}">
        <p14:creationId xmlns:p14="http://schemas.microsoft.com/office/powerpoint/2010/main" val="3569420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9</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authors here focused on developing visualization tools and applications for communication of these discoveries and the engineering efforts behind it.</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This work aims at developing the tools necessary for interactive visualization of the raw data fetched by satellites and probes.</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Application of the visualization tool to the data of three celestial bodies.</a:t>
            </a:r>
          </a:p>
          <a:p>
            <a:pPr algn="just">
              <a:spcAft>
                <a:spcPts val="2500"/>
              </a:spcAft>
              <a:buClr>
                <a:schemeClr val="accent1">
                  <a:lumMod val="75000"/>
                </a:schemeClr>
              </a:buClr>
              <a:buSzPct val="75000"/>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Problem Statement</a:t>
            </a:r>
          </a:p>
        </p:txBody>
      </p:sp>
    </p:spTree>
    <p:extLst>
      <p:ext uri="{BB962C8B-B14F-4D97-AF65-F5344CB8AC3E}">
        <p14:creationId xmlns:p14="http://schemas.microsoft.com/office/powerpoint/2010/main" val="3933763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Custom 1">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Custom 2">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10935</TotalTime>
  <Words>2706</Words>
  <Application>Microsoft Office PowerPoint</Application>
  <PresentationFormat>Widescreen</PresentationFormat>
  <Paragraphs>307</Paragraphs>
  <Slides>38</Slides>
  <Notes>38</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38</vt:i4>
      </vt:variant>
    </vt:vector>
  </HeadingPairs>
  <TitlesOfParts>
    <vt:vector size="48" baseType="lpstr">
      <vt:lpstr>Arial</vt:lpstr>
      <vt:lpstr>Arial Rounded MT Bold</vt:lpstr>
      <vt:lpstr>Calibri</vt:lpstr>
      <vt:lpstr>Calibri Light</vt:lpstr>
      <vt:lpstr>Century Gothic</vt:lpstr>
      <vt:lpstr>Courier New</vt:lpstr>
      <vt:lpstr>Noteworthy Light</vt:lpstr>
      <vt:lpstr>Wingdings</vt:lpstr>
      <vt:lpstr>Wingdings 3</vt:lpstr>
      <vt:lpstr>Ion</vt:lpstr>
      <vt:lpstr>  Topological Data Analysis on Music Data </vt:lpstr>
      <vt:lpstr>PowerPoint Presentation</vt:lpstr>
      <vt:lpstr>PowerPoint Presentation</vt:lpstr>
      <vt:lpstr>PowerPoint Presentation</vt:lpstr>
      <vt:lpstr>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Monitoring Systems for Coal Mines  Utilizing Booster Fans</dc:title>
  <dc:creator>Vasu Gangrade</dc:creator>
  <cp:lastModifiedBy>Yash Gangrade</cp:lastModifiedBy>
  <cp:revision>1053</cp:revision>
  <dcterms:created xsi:type="dcterms:W3CDTF">2014-04-14T20:00:33Z</dcterms:created>
  <dcterms:modified xsi:type="dcterms:W3CDTF">2019-04-02T08:38:44Z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